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2" r:id="rId3"/>
    <p:sldId id="257" r:id="rId4"/>
    <p:sldId id="270" r:id="rId5"/>
    <p:sldId id="258" r:id="rId6"/>
    <p:sldId id="259" r:id="rId7"/>
    <p:sldId id="269" r:id="rId8"/>
    <p:sldId id="261" r:id="rId9"/>
    <p:sldId id="268"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O XINH" initials="AX"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9" d="100"/>
          <a:sy n="79" d="100"/>
        </p:scale>
        <p:origin x="-342" y="-2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13250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6" name="Footer Placeholder 5">
            <a:extLst>
              <a:ext uri="{FF2B5EF4-FFF2-40B4-BE49-F238E27FC236}">
                <a16:creationId xmlns=""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21541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339255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07281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7538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649790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6" name="Footer Placeholder 5">
            <a:extLst>
              <a:ext uri="{FF2B5EF4-FFF2-40B4-BE49-F238E27FC236}">
                <a16:creationId xmlns=""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49532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8" name="Footer Placeholder 7">
            <a:extLst>
              <a:ext uri="{FF2B5EF4-FFF2-40B4-BE49-F238E27FC236}">
                <a16:creationId xmlns=""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66400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4" name="Footer Placeholder 3">
            <a:extLst>
              <a:ext uri="{FF2B5EF4-FFF2-40B4-BE49-F238E27FC236}">
                <a16:creationId xmlns=""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04313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3" name="Footer Placeholder 2">
            <a:extLst>
              <a:ext uri="{FF2B5EF4-FFF2-40B4-BE49-F238E27FC236}">
                <a16:creationId xmlns=""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46645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3" name="Footer Placeholder 2">
            <a:extLst>
              <a:ext uri="{FF2B5EF4-FFF2-40B4-BE49-F238E27FC236}">
                <a16:creationId xmlns=""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77957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11/3/2020</a:t>
            </a:fld>
            <a:endParaRPr lang="en-US"/>
          </a:p>
        </p:txBody>
      </p:sp>
      <p:sp>
        <p:nvSpPr>
          <p:cNvPr id="6" name="Footer Placeholder 5">
            <a:extLst>
              <a:ext uri="{FF2B5EF4-FFF2-40B4-BE49-F238E27FC236}">
                <a16:creationId xmlns=""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27341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11/3/2020</a:t>
            </a:fld>
            <a:endParaRPr lang="en-US"/>
          </a:p>
        </p:txBody>
      </p:sp>
      <p:sp>
        <p:nvSpPr>
          <p:cNvPr id="5" name="Footer Placeholder 4">
            <a:extLst>
              <a:ext uri="{FF2B5EF4-FFF2-40B4-BE49-F238E27FC236}">
                <a16:creationId xmlns=""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426040020"/>
      </p:ext>
    </p:extLst>
  </p:cSld>
  <p:clrMap bg1="lt1" tx1="dk1" bg2="lt2" tx2="dk2" accent1="accent1" accent2="accent2" accent3="accent3" accent4="accent4" accent5="accent5" accent6="accent6" hlink="hlink" folHlink="folHlink"/>
  <p:sldLayoutIdLst>
    <p:sldLayoutId id="2147483672" r:id="rId1"/>
    <p:sldLayoutId id="2147483671" r:id="rId2"/>
    <p:sldLayoutId id="2147483670" r:id="rId3"/>
    <p:sldLayoutId id="2147483669" r:id="rId4"/>
    <p:sldLayoutId id="2147483668" r:id="rId5"/>
    <p:sldLayoutId id="2147483667" r:id="rId6"/>
    <p:sldLayoutId id="2147483666" r:id="rId7"/>
    <p:sldLayoutId id="2147483665" r:id="rId8"/>
    <p:sldLayoutId id="2147483664" r:id="rId9"/>
    <p:sldLayoutId id="2147483663" r:id="rId10"/>
    <p:sldLayoutId id="2147483661" r:id="rId11"/>
    <p:sldLayoutId id="2147483662"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andy.codegym.vn/portal#/finance-policy" TargetMode="External"/><Relationship Id="rId2" Type="http://schemas.openxmlformats.org/officeDocument/2006/relationships/hyperlink" Target="https://andy.codegym.vn/portal#/educate-polic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g9eu6itN5Ls&amp;list=PL9yu4ScFhKGwARkCAB-e0P-ebGDNEpjVm&amp;index=11" TargetMode="External"/><Relationship Id="rId2" Type="http://schemas.openxmlformats.org/officeDocument/2006/relationships/hyperlink" Target="https://www.youtube.com/watch?v=QvoCEH1HlIg&amp;list=PL9yu4ScFhKGwARkCAB-e0P-ebGDNEpjVm&amp;index=13&amp;t=0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 xmlns:a16="http://schemas.microsoft.com/office/drawing/2014/main" id="{6FB6BA45-21D7-4ECD-971E-90FC03AE18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3">
            <a:extLst>
              <a:ext uri="{FF2B5EF4-FFF2-40B4-BE49-F238E27FC236}">
                <a16:creationId xmlns="" xmlns:a16="http://schemas.microsoft.com/office/drawing/2014/main" id="{91B66DD9-2B40-42D8-A63C-46733B57F3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16" name="Freeform: Shape 10">
            <a:extLst>
              <a:ext uri="{FF2B5EF4-FFF2-40B4-BE49-F238E27FC236}">
                <a16:creationId xmlns="" xmlns:a16="http://schemas.microsoft.com/office/drawing/2014/main" id="{EED8D03E-F375-4E67-B932-FF9B007BB42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997530" y="1025355"/>
            <a:ext cx="3850317" cy="6538623"/>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chemeClr val="bg1">
              <a:alpha val="30000"/>
            </a:schemeClr>
          </a:solidFill>
          <a:ln>
            <a:noFill/>
          </a:ln>
          <a:effectLst>
            <a:outerShdw blurRad="50800" dist="508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 xmlns:a16="http://schemas.microsoft.com/office/drawing/2014/main" id="{AC04A167-D7CF-40DE-94A1-38F475E2792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994579" y="1025355"/>
            <a:ext cx="3850317" cy="6538623"/>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rgbClr val="E729B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 xmlns:a16="http://schemas.microsoft.com/office/drawing/2014/main" id="{BA05E4D3-24AA-436D-A465-0059C1763D84}"/>
              </a:ext>
            </a:extLst>
          </p:cNvPr>
          <p:cNvSpPr>
            <a:spLocks noGrp="1"/>
          </p:cNvSpPr>
          <p:nvPr>
            <p:ph type="ctrTitle"/>
          </p:nvPr>
        </p:nvSpPr>
        <p:spPr>
          <a:xfrm>
            <a:off x="7887695" y="2886438"/>
            <a:ext cx="3768917" cy="1606163"/>
          </a:xfrm>
        </p:spPr>
        <p:txBody>
          <a:bodyPr>
            <a:normAutofit/>
          </a:bodyPr>
          <a:lstStyle/>
          <a:p>
            <a:r>
              <a:rPr lang="en-US" sz="4000" dirty="0"/>
              <a:t>Kick-off module </a:t>
            </a:r>
            <a:r>
              <a:rPr lang="en-US" sz="4000" dirty="0" smtClean="0"/>
              <a:t>1</a:t>
            </a:r>
            <a:endParaRPr lang="en-US" sz="4000" dirty="0"/>
          </a:p>
        </p:txBody>
      </p:sp>
    </p:spTree>
    <p:extLst>
      <p:ext uri="{BB962C8B-B14F-4D97-AF65-F5344CB8AC3E}">
        <p14:creationId xmlns:p14="http://schemas.microsoft.com/office/powerpoint/2010/main" val="80141769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 xmlns:a16="http://schemas.microsoft.com/office/drawing/2014/main" id="{6E4CD457-E37B-4177-94C9-92C24E7321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A person wearing a suit and tie&#10;&#10;Description automatically generated">
            <a:extLst>
              <a:ext uri="{FF2B5EF4-FFF2-40B4-BE49-F238E27FC236}">
                <a16:creationId xmlns="" xmlns:a16="http://schemas.microsoft.com/office/drawing/2014/main" id="{04C7ABE0-BDCE-4EEC-8E34-4FD7A37730D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4291" b="1175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22483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2" name="Graphic 1">
            <a:extLst>
              <a:ext uri="{FF2B5EF4-FFF2-40B4-BE49-F238E27FC236}">
                <a16:creationId xmlns="" xmlns:a16="http://schemas.microsoft.com/office/drawing/2014/main" id="{0D57E7FA-E8FC-45AC-868F-CDC8144939D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0800000" flipV="1">
            <a:off x="2599854" y="527562"/>
            <a:ext cx="6992292" cy="5102484"/>
          </a:xfrm>
          <a:custGeom>
            <a:avLst/>
            <a:gdLst/>
            <a:ahLst/>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useBgFill="1">
        <p:nvSpPr>
          <p:cNvPr id="2053" name="Rectangle 72">
            <a:extLst>
              <a:ext uri="{FF2B5EF4-FFF2-40B4-BE49-F238E27FC236}">
                <a16:creationId xmlns="" xmlns:a16="http://schemas.microsoft.com/office/drawing/2014/main" id="{DCE1AED4-C7FF-4468-BF54-4470A0A3E28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 xmlns:a16="http://schemas.microsoft.com/office/drawing/2014/main" id="{78C61B95-E3A0-47F5-8072-98E001ED84A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761" r="-1" b="11631"/>
          <a:stretch/>
        </p:blipFill>
        <p:spPr bwMode="auto">
          <a:xfrm>
            <a:off x="20" y="10"/>
            <a:ext cx="1218893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4" name="Rectangle 74">
            <a:extLst>
              <a:ext uri="{FF2B5EF4-FFF2-40B4-BE49-F238E27FC236}">
                <a16:creationId xmlns="" xmlns:a16="http://schemas.microsoft.com/office/drawing/2014/main" id="{BDE94FAB-AA60-43B4-A2C3-3A940B9A951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906CB5F0-80A9-437B-9233-8DC25B471362}"/>
              </a:ext>
            </a:extLst>
          </p:cNvPr>
          <p:cNvSpPr>
            <a:spLocks noGrp="1"/>
          </p:cNvSpPr>
          <p:nvPr>
            <p:ph type="title"/>
          </p:nvPr>
        </p:nvSpPr>
        <p:spPr>
          <a:xfrm>
            <a:off x="5741437" y="5508402"/>
            <a:ext cx="9144000" cy="1152663"/>
          </a:xfrm>
        </p:spPr>
        <p:txBody>
          <a:bodyPr vert="horz" lIns="91440" tIns="45720" rIns="91440" bIns="45720" rtlCol="0" anchor="b">
            <a:normAutofit/>
          </a:bodyPr>
          <a:lstStyle/>
          <a:p>
            <a:pPr algn="ctr"/>
            <a:r>
              <a:rPr lang="en-US" sz="4800">
                <a:solidFill>
                  <a:schemeClr val="bg1"/>
                </a:solidFill>
              </a:rPr>
              <a:t>Thanks</a:t>
            </a:r>
          </a:p>
        </p:txBody>
      </p:sp>
    </p:spTree>
    <p:extLst>
      <p:ext uri="{BB962C8B-B14F-4D97-AF65-F5344CB8AC3E}">
        <p14:creationId xmlns:p14="http://schemas.microsoft.com/office/powerpoint/2010/main" val="108157410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1A9538-0047-4198-9A29-E7F9CFBBD198}"/>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Triển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Khai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Quy</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Định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học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phí</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và</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Đào</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tạo</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666C2487-A102-4848-A79D-5FEB1A289DD4}"/>
              </a:ext>
            </a:extLst>
          </p:cNvPr>
          <p:cNvSpPr>
            <a:spLocks noGrp="1"/>
          </p:cNvSpPr>
          <p:nvPr>
            <p:ph idx="1"/>
          </p:nvPr>
        </p:nvSpPr>
        <p:spPr/>
        <p:txBody>
          <a:bodyPr>
            <a:normAutofit/>
          </a:bodyPr>
          <a:lstStyle/>
          <a:p>
            <a:r>
              <a:rPr lang="en-US" dirty="0" err="1">
                <a:latin typeface="Times New Roman" panose="02020603050405020304" pitchFamily="18" charset="0"/>
                <a:cs typeface="Times New Roman" panose="02020603050405020304" pitchFamily="18" charset="0"/>
              </a:rPr>
              <a:t>Quy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a:t>
            </a:r>
          </a:p>
          <a:p>
            <a:pPr lvl="1"/>
            <a:r>
              <a:rPr lang="en-US" dirty="0">
                <a:latin typeface="Times New Roman" panose="02020603050405020304" pitchFamily="18" charset="0"/>
                <a:cs typeface="Times New Roman" panose="02020603050405020304" pitchFamily="18" charset="0"/>
                <a:hlinkClick r:id="rId2"/>
              </a:rPr>
              <a:t>https://andy.codegym.vn/portal#/educate-policy</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Quy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chính</a:t>
            </a:r>
            <a:r>
              <a:rPr lang="en-US" dirty="0">
                <a:latin typeface="Times New Roman" panose="02020603050405020304" pitchFamily="18" charset="0"/>
                <a:cs typeface="Times New Roman" panose="02020603050405020304" pitchFamily="18" charset="0"/>
              </a:rPr>
              <a:t>:</a:t>
            </a:r>
          </a:p>
          <a:p>
            <a:pPr lvl="1"/>
            <a:r>
              <a:rPr lang="en-US" dirty="0">
                <a:latin typeface="Times New Roman" panose="02020603050405020304" pitchFamily="18" charset="0"/>
                <a:cs typeface="Times New Roman" panose="02020603050405020304" pitchFamily="18" charset="0"/>
                <a:hlinkClick r:id="rId3"/>
              </a:rPr>
              <a:t>https://andy.codegym.vn/portal#/finance-policy</a:t>
            </a:r>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danh</a:t>
            </a:r>
            <a:r>
              <a:rPr lang="en-US" dirty="0">
                <a:latin typeface="Times New Roman" panose="02020603050405020304" pitchFamily="18" charset="0"/>
                <a:cs typeface="Times New Roman" panose="02020603050405020304" pitchFamily="18" charset="0"/>
              </a:rPr>
              <a:t>:</a:t>
            </a:r>
          </a:p>
          <a:p>
            <a:pPr lvl="1"/>
            <a:r>
              <a:rPr lang="en-US" dirty="0" err="1" smtClean="0">
                <a:latin typeface="Times New Roman" panose="02020603050405020304" pitchFamily="18" charset="0"/>
                <a:cs typeface="Times New Roman" panose="02020603050405020304" pitchFamily="18" charset="0"/>
              </a:rPr>
              <a:t>Chiều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tối</a:t>
            </a:r>
            <a:r>
              <a:rPr lang="en-US" dirty="0" smtClean="0">
                <a:latin typeface="Times New Roman" panose="02020603050405020304" pitchFamily="18" charset="0"/>
                <a:cs typeface="Times New Roman" panose="02020603050405020304" pitchFamily="18" charset="0"/>
              </a:rPr>
              <a:t>: 17h30 </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579537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E748F2-FCA9-4AF6-8581-5E82F0A3B0CE}"/>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Triển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khai</a:t>
            </a:r>
            <a:r>
              <a:rPr lang="en-US" b="1" dirty="0">
                <a:latin typeface="Times New Roman" panose="02020603050405020304" pitchFamily="18" charset="0"/>
                <a:cs typeface="Times New Roman" panose="02020603050405020304" pitchFamily="18" charset="0"/>
              </a:rPr>
              <a:t> James</a:t>
            </a:r>
          </a:p>
        </p:txBody>
      </p:sp>
      <p:sp>
        <p:nvSpPr>
          <p:cNvPr id="3" name="Content Placeholder 2">
            <a:extLst>
              <a:ext uri="{FF2B5EF4-FFF2-40B4-BE49-F238E27FC236}">
                <a16:creationId xmlns="" xmlns:a16="http://schemas.microsoft.com/office/drawing/2014/main" id="{2EC6A9F1-A0D7-4BBC-A3C0-757B3B26EAAF}"/>
              </a:ext>
            </a:extLst>
          </p:cNvPr>
          <p:cNvSpPr>
            <a:spLocks noGrp="1"/>
          </p:cNvSpPr>
          <p:nvPr>
            <p:ph idx="1"/>
          </p:nvPr>
        </p:nvSpPr>
        <p:spPr>
          <a:xfrm>
            <a:off x="838200" y="2011680"/>
            <a:ext cx="11172825" cy="4160520"/>
          </a:xfrm>
        </p:spPr>
        <p:txBody>
          <a:bodyPr>
            <a:normAutofit/>
          </a:bodyPr>
          <a:lstStyle/>
          <a:p>
            <a:r>
              <a:rPr lang="en-US" dirty="0" err="1">
                <a:latin typeface="Times New Roman" panose="02020603050405020304" pitchFamily="18" charset="0"/>
                <a:cs typeface="Times New Roman" panose="02020603050405020304" pitchFamily="18" charset="0"/>
              </a:rPr>
              <a:t>Hướng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dẫn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james</a:t>
            </a:r>
            <a:r>
              <a:rPr lang="en-US" dirty="0">
                <a:latin typeface="Times New Roman" panose="02020603050405020304" pitchFamily="18" charset="0"/>
                <a:cs typeface="Times New Roman" panose="02020603050405020304" pitchFamily="18" charset="0"/>
              </a:rPr>
              <a:t>, kens:</a:t>
            </a:r>
          </a:p>
          <a:p>
            <a:pPr lvl="1"/>
            <a:r>
              <a:rPr lang="en-US" b="0" i="0" dirty="0">
                <a:solidFill>
                  <a:srgbClr val="172B4D"/>
                </a:solidFill>
                <a:effectLst/>
                <a:latin typeface="Times New Roman" panose="02020603050405020304" pitchFamily="18" charset="0"/>
                <a:cs typeface="Times New Roman" panose="02020603050405020304" pitchFamily="18" charset="0"/>
                <a:hlinkClick r:id="rId2"/>
              </a:rPr>
              <a:t>https://www.youtube.com/watch?v=QvoCEH1HlIg&amp;list=PL9yu4ScFhKGwARkCAB-e0P-ebGDNEpjVm&amp;index=13&amp;t=0s</a:t>
            </a:r>
            <a:endParaRPr lang="en-US" b="0" i="0" dirty="0">
              <a:solidFill>
                <a:srgbClr val="172B4D"/>
              </a:solidFill>
              <a:effectLst/>
              <a:latin typeface="Times New Roman" panose="02020603050405020304" pitchFamily="18" charset="0"/>
              <a:cs typeface="Times New Roman" panose="02020603050405020304" pitchFamily="18" charset="0"/>
            </a:endParaRPr>
          </a:p>
          <a:p>
            <a:pPr marL="457200" lvl="1" indent="0">
              <a:buNone/>
            </a:pPr>
            <a:endParaRPr lang="en-US" b="0" i="0" dirty="0">
              <a:solidFill>
                <a:srgbClr val="172B4D"/>
              </a:solidFill>
              <a:effectLst/>
              <a:latin typeface="Times New Roman" panose="02020603050405020304" pitchFamily="18" charset="0"/>
              <a:cs typeface="Times New Roman" panose="02020603050405020304" pitchFamily="18" charset="0"/>
            </a:endParaRPr>
          </a:p>
          <a:p>
            <a:r>
              <a:rPr lang="en-US" dirty="0" err="1">
                <a:solidFill>
                  <a:srgbClr val="172B4D"/>
                </a:solidFill>
                <a:latin typeface="Times New Roman" panose="02020603050405020304" pitchFamily="18" charset="0"/>
                <a:cs typeface="Times New Roman" panose="02020603050405020304" pitchFamily="18" charset="0"/>
              </a:rPr>
              <a:t>Hướng</a:t>
            </a:r>
            <a:r>
              <a:rPr lang="en-US" dirty="0">
                <a:solidFill>
                  <a:srgbClr val="172B4D"/>
                </a:solidFill>
                <a:latin typeface="Times New Roman" panose="02020603050405020304" pitchFamily="18" charset="0"/>
                <a:cs typeface="Times New Roman" panose="02020603050405020304" pitchFamily="18" charset="0"/>
              </a:rPr>
              <a:t> </a:t>
            </a:r>
            <a:r>
              <a:rPr lang="en-US" dirty="0" err="1">
                <a:solidFill>
                  <a:srgbClr val="172B4D"/>
                </a:solidFill>
                <a:latin typeface="Times New Roman" panose="02020603050405020304" pitchFamily="18" charset="0"/>
                <a:cs typeface="Times New Roman" panose="02020603050405020304" pitchFamily="18" charset="0"/>
              </a:rPr>
              <a:t>dẫn</a:t>
            </a:r>
            <a:r>
              <a:rPr lang="en-US" dirty="0">
                <a:solidFill>
                  <a:srgbClr val="172B4D"/>
                </a:solidFill>
                <a:latin typeface="Times New Roman" panose="02020603050405020304" pitchFamily="18" charset="0"/>
                <a:cs typeface="Times New Roman" panose="02020603050405020304" pitchFamily="18" charset="0"/>
              </a:rPr>
              <a:t> </a:t>
            </a:r>
            <a:r>
              <a:rPr lang="en-US" dirty="0" err="1">
                <a:solidFill>
                  <a:srgbClr val="172B4D"/>
                </a:solidFill>
                <a:latin typeface="Times New Roman" panose="02020603050405020304" pitchFamily="18" charset="0"/>
                <a:cs typeface="Times New Roman" panose="02020603050405020304" pitchFamily="18" charset="0"/>
              </a:rPr>
              <a:t>sử</a:t>
            </a:r>
            <a:r>
              <a:rPr lang="en-US" dirty="0">
                <a:solidFill>
                  <a:srgbClr val="172B4D"/>
                </a:solidFill>
                <a:latin typeface="Times New Roman" panose="02020603050405020304" pitchFamily="18" charset="0"/>
                <a:cs typeface="Times New Roman" panose="02020603050405020304" pitchFamily="18" charset="0"/>
              </a:rPr>
              <a:t> </a:t>
            </a:r>
            <a:r>
              <a:rPr lang="en-US" dirty="0" err="1">
                <a:solidFill>
                  <a:srgbClr val="172B4D"/>
                </a:solidFill>
                <a:latin typeface="Times New Roman" panose="02020603050405020304" pitchFamily="18" charset="0"/>
                <a:cs typeface="Times New Roman" panose="02020603050405020304" pitchFamily="18" charset="0"/>
              </a:rPr>
              <a:t>dụng</a:t>
            </a:r>
            <a:r>
              <a:rPr lang="en-US" dirty="0">
                <a:solidFill>
                  <a:srgbClr val="172B4D"/>
                </a:solidFill>
                <a:latin typeface="Times New Roman" panose="02020603050405020304" pitchFamily="18" charset="0"/>
                <a:cs typeface="Times New Roman" panose="02020603050405020304" pitchFamily="18" charset="0"/>
              </a:rPr>
              <a:t> GIT</a:t>
            </a:r>
          </a:p>
          <a:p>
            <a:pPr lvl="1"/>
            <a:r>
              <a:rPr lang="en-US" b="0" i="0" dirty="0">
                <a:solidFill>
                  <a:srgbClr val="172B4D"/>
                </a:solidFill>
                <a:effectLst/>
                <a:latin typeface="Times New Roman" panose="02020603050405020304" pitchFamily="18" charset="0"/>
                <a:cs typeface="Times New Roman" panose="02020603050405020304" pitchFamily="18" charset="0"/>
                <a:hlinkClick r:id="rId3"/>
              </a:rPr>
              <a:t>https://www.youtube.com/watch?v=g9eu6itN5Ls&amp;list=PL9yu4ScFhKGwARkCAB-e0P-ebGDNEpjVm&amp;index=11</a:t>
            </a:r>
            <a:endParaRPr lang="en-US" b="0" i="0" dirty="0">
              <a:solidFill>
                <a:srgbClr val="172B4D"/>
              </a:solidFill>
              <a:effectLst/>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96366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E748F2-FCA9-4AF6-8581-5E82F0A3B0CE}"/>
              </a:ext>
            </a:extLst>
          </p:cNvPr>
          <p:cNvSpPr>
            <a:spLocks noGrp="1"/>
          </p:cNvSpPr>
          <p:nvPr>
            <p:ph type="title"/>
          </p:nvPr>
        </p:nvSpPr>
        <p:spPr/>
        <p:txBody>
          <a:bodyPr/>
          <a:lstStyle/>
          <a:p>
            <a:r>
              <a:rPr lang="en-US" b="1" dirty="0" err="1" smtClean="0">
                <a:latin typeface="Times New Roman" panose="02020603050405020304" pitchFamily="18" charset="0"/>
                <a:cs typeface="Times New Roman" panose="02020603050405020304" pitchFamily="18" charset="0"/>
              </a:rPr>
              <a:t>Thời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khóa</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biểu</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học</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của</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lớp</a:t>
            </a:r>
            <a:r>
              <a:rPr lang="en-US" b="1" dirty="0" smtClean="0">
                <a:latin typeface="Times New Roman" panose="02020603050405020304" pitchFamily="18" charset="0"/>
                <a:cs typeface="Times New Roman" panose="02020603050405020304" pitchFamily="18" charset="0"/>
              </a:rPr>
              <a:t> </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2EC6A9F1-A0D7-4BBC-A3C0-757B3B26EAAF}"/>
              </a:ext>
            </a:extLst>
          </p:cNvPr>
          <p:cNvSpPr>
            <a:spLocks noGrp="1"/>
          </p:cNvSpPr>
          <p:nvPr>
            <p:ph idx="1"/>
          </p:nvPr>
        </p:nvSpPr>
        <p:spPr>
          <a:xfrm>
            <a:off x="838200" y="2011680"/>
            <a:ext cx="11172825" cy="4160520"/>
          </a:xfrm>
        </p:spPr>
        <p:txBody>
          <a:bodyPr>
            <a:normAutofit/>
          </a:bodyPr>
          <a:lstStyle/>
          <a:p>
            <a:pPr lvl="1"/>
            <a:r>
              <a:rPr lang="en-US" dirty="0" err="1" smtClean="0">
                <a:latin typeface="Times New Roman" panose="02020603050405020304" pitchFamily="18" charset="0"/>
                <a:cs typeface="Times New Roman" panose="02020603050405020304" pitchFamily="18" charset="0"/>
              </a:rPr>
              <a:t>Gửi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file </a:t>
            </a:r>
            <a:r>
              <a:rPr lang="en-US" i="1" dirty="0">
                <a:solidFill>
                  <a:srgbClr val="FF0000"/>
                </a:solidFill>
                <a:latin typeface="Times New Roman" panose="02020603050405020304" pitchFamily="18" charset="0"/>
                <a:cs typeface="Times New Roman" panose="02020603050405020304" pitchFamily="18" charset="0"/>
              </a:rPr>
              <a:t>([A1020I1] TKB </a:t>
            </a:r>
            <a:r>
              <a:rPr lang="en-US" i="1" dirty="0" err="1">
                <a:solidFill>
                  <a:srgbClr val="FF0000"/>
                </a:solidFill>
                <a:latin typeface="Times New Roman" panose="02020603050405020304" pitchFamily="18" charset="0"/>
                <a:cs typeface="Times New Roman" panose="02020603050405020304" pitchFamily="18" charset="0"/>
              </a:rPr>
              <a:t>Bootcamp</a:t>
            </a:r>
            <a:r>
              <a:rPr lang="en-US" i="1" dirty="0">
                <a:solidFill>
                  <a:srgbClr val="FF0000"/>
                </a:solidFill>
                <a:latin typeface="Times New Roman" panose="02020603050405020304" pitchFamily="18" charset="0"/>
                <a:cs typeface="Times New Roman" panose="02020603050405020304" pitchFamily="18" charset="0"/>
              </a:rPr>
              <a:t> </a:t>
            </a:r>
            <a:r>
              <a:rPr lang="en-US" i="1" dirty="0" smtClean="0">
                <a:solidFill>
                  <a:srgbClr val="FF0000"/>
                </a:solidFill>
                <a:latin typeface="Times New Roman" panose="02020603050405020304" pitchFamily="18" charset="0"/>
                <a:cs typeface="Times New Roman" panose="02020603050405020304" pitchFamily="18" charset="0"/>
              </a:rPr>
              <a:t>Preparation</a:t>
            </a:r>
            <a:r>
              <a:rPr lang="en-US" dirty="0" smtClean="0">
                <a:solidFill>
                  <a:srgbClr val="FF0000"/>
                </a:solidFill>
                <a:latin typeface="Times New Roman" panose="02020603050405020304" pitchFamily="18" charset="0"/>
                <a:cs typeface="Times New Roman" panose="02020603050405020304" pitchFamily="18" charset="0"/>
              </a:rPr>
              <a:t>)</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22436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228FF9-C0CE-4B30-B2E0-187FED637D67}"/>
              </a:ext>
            </a:extLst>
          </p:cNvPr>
          <p:cNvSpPr>
            <a:spLocks noGrp="1"/>
          </p:cNvSpPr>
          <p:nvPr>
            <p:ph type="title"/>
          </p:nvPr>
        </p:nvSpPr>
        <p:spPr/>
        <p:txBody>
          <a:bodyPr/>
          <a:lstStyle/>
          <a:p>
            <a:r>
              <a:rPr lang="en-US" b="1">
                <a:latin typeface="Times New Roman" panose="02020603050405020304" pitchFamily="18" charset="0"/>
                <a:cs typeface="Times New Roman" panose="02020603050405020304" pitchFamily="18" charset="0"/>
              </a:rPr>
              <a:t>Triển khai Ken</a:t>
            </a:r>
          </a:p>
        </p:txBody>
      </p:sp>
      <p:sp>
        <p:nvSpPr>
          <p:cNvPr id="3" name="Content Placeholder 2">
            <a:extLst>
              <a:ext uri="{FF2B5EF4-FFF2-40B4-BE49-F238E27FC236}">
                <a16:creationId xmlns="" xmlns:a16="http://schemas.microsoft.com/office/drawing/2014/main" id="{CB8FD05E-FA62-472A-BEB9-9A28F7466722}"/>
              </a:ext>
            </a:extLst>
          </p:cNvPr>
          <p:cNvSpPr>
            <a:spLocks noGrp="1"/>
          </p:cNvSpPr>
          <p:nvPr>
            <p:ph idx="1"/>
          </p:nvPr>
        </p:nvSpPr>
        <p:spPr>
          <a:xfrm>
            <a:off x="838200" y="1514475"/>
            <a:ext cx="10515600" cy="5343525"/>
          </a:xfrm>
        </p:spPr>
        <p:txBody>
          <a:bodyPr>
            <a:normAutofit/>
          </a:bodyPr>
          <a:lstStyle/>
          <a:p>
            <a:pPr>
              <a:lnSpc>
                <a:spcPct val="160000"/>
              </a:lnSpc>
            </a:pPr>
            <a:r>
              <a:rPr lang="en-US" dirty="0" smtClean="0">
                <a:latin typeface="Times New Roman" panose="02020603050405020304" pitchFamily="18" charset="0"/>
                <a:cs typeface="Times New Roman" panose="02020603050405020304" pitchFamily="18" charset="0"/>
              </a:rPr>
              <a:t>Update </a:t>
            </a:r>
            <a:r>
              <a:rPr lang="en-US" dirty="0">
                <a:latin typeface="Times New Roman" panose="02020603050405020304" pitchFamily="18" charset="0"/>
                <a:cs typeface="Times New Roman" panose="02020603050405020304" pitchFamily="18" charset="0"/>
              </a:rPr>
              <a:t>task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ken </a:t>
            </a:r>
            <a:r>
              <a:rPr lang="en-US" dirty="0" err="1">
                <a:latin typeface="Times New Roman" panose="02020603050405020304" pitchFamily="18" charset="0"/>
                <a:cs typeface="Times New Roman" panose="02020603050405020304" pitchFamily="18" charset="0"/>
              </a:rPr>
              <a:t>trước</a:t>
            </a:r>
            <a:r>
              <a:rPr lang="en-US"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18h00 </a:t>
            </a:r>
            <a:r>
              <a:rPr lang="en-US" b="1" dirty="0" err="1" smtClean="0">
                <a:latin typeface="Times New Roman" panose="02020603050405020304" pitchFamily="18" charset="0"/>
                <a:cs typeface="Times New Roman" panose="02020603050405020304" pitchFamily="18" charset="0"/>
              </a:rPr>
              <a:t>ngày</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lên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lớp</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nSpc>
                <a:spcPct val="160000"/>
              </a:lnSpc>
            </a:pPr>
            <a:r>
              <a:rPr lang="en-US" dirty="0">
                <a:latin typeface="Times New Roman" panose="02020603050405020304" pitchFamily="18" charset="0"/>
                <a:cs typeface="Times New Roman" panose="02020603050405020304" pitchFamily="18" charset="0"/>
              </a:rPr>
              <a:t>Task </a:t>
            </a:r>
            <a:r>
              <a:rPr lang="en-US" dirty="0" err="1">
                <a:latin typeface="Times New Roman" panose="02020603050405020304" pitchFamily="18" charset="0"/>
                <a:cs typeface="Times New Roman" panose="02020603050405020304" pitchFamily="18" charset="0"/>
              </a:rPr>
              <a:t>sẽ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hôm</a:t>
            </a:r>
            <a:r>
              <a:rPr lang="en-US" dirty="0">
                <a:latin typeface="Times New Roman" panose="02020603050405020304" pitchFamily="18" charset="0"/>
                <a:cs typeface="Times New Roman" panose="02020603050405020304" pitchFamily="18" charset="0"/>
              </a:rPr>
              <a:t> nay: </a:t>
            </a:r>
            <a:r>
              <a:rPr lang="en-US" dirty="0" err="1">
                <a:latin typeface="Times New Roman" panose="02020603050405020304" pitchFamily="18" charset="0"/>
                <a:cs typeface="Times New Roman" panose="02020603050405020304" pitchFamily="18" charset="0"/>
              </a:rPr>
              <a:t>kéo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Today.</a:t>
            </a:r>
          </a:p>
          <a:p>
            <a:pPr>
              <a:lnSpc>
                <a:spcPct val="160000"/>
              </a:lnSpc>
            </a:pPr>
            <a:r>
              <a:rPr lang="en-US" dirty="0">
                <a:latin typeface="Times New Roman" panose="02020603050405020304" pitchFamily="18" charset="0"/>
                <a:cs typeface="Times New Roman" panose="02020603050405020304" pitchFamily="18" charset="0"/>
              </a:rPr>
              <a:t>Task </a:t>
            </a:r>
            <a:r>
              <a:rPr lang="en-US" dirty="0" err="1">
                <a:latin typeface="Times New Roman" panose="02020603050405020304" pitchFamily="18" charset="0"/>
                <a:cs typeface="Times New Roman" panose="02020603050405020304" pitchFamily="18" charset="0"/>
              </a:rPr>
              <a:t>đang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kéo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Doing.</a:t>
            </a:r>
          </a:p>
          <a:p>
            <a:pPr>
              <a:lnSpc>
                <a:spcPct val="160000"/>
              </a:lnSpc>
            </a:pPr>
            <a:r>
              <a:rPr lang="en-US" dirty="0">
                <a:latin typeface="Times New Roman" panose="02020603050405020304" pitchFamily="18" charset="0"/>
                <a:cs typeface="Times New Roman" panose="02020603050405020304" pitchFamily="18" charset="0"/>
              </a:rPr>
              <a:t>Task </a:t>
            </a:r>
            <a:r>
              <a:rPr lang="en-US" b="1" dirty="0" err="1">
                <a:latin typeface="Times New Roman" panose="02020603050405020304" pitchFamily="18" charset="0"/>
                <a:cs typeface="Times New Roman" panose="02020603050405020304" pitchFamily="18" charset="0"/>
              </a:rPr>
              <a:t>bài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kéo</a:t>
            </a:r>
            <a:r>
              <a:rPr lang="en-US" dirty="0">
                <a:latin typeface="Times New Roman" panose="02020603050405020304" pitchFamily="18" charset="0"/>
                <a:cs typeface="Times New Roman" panose="02020603050405020304" pitchFamily="18" charset="0"/>
              </a:rPr>
              <a:t> qua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Reviewing.</a:t>
            </a:r>
          </a:p>
          <a:p>
            <a:pPr>
              <a:lnSpc>
                <a:spcPct val="160000"/>
              </a:lnSpc>
            </a:pPr>
            <a:r>
              <a:rPr lang="en-US" dirty="0" err="1">
                <a:latin typeface="Times New Roman" panose="02020603050405020304" pitchFamily="18" charset="0"/>
                <a:cs typeface="Times New Roman" panose="02020603050405020304" pitchFamily="18" charset="0"/>
              </a:rPr>
              <a:t>Sau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Tutor review </a:t>
            </a:r>
            <a:r>
              <a:rPr lang="en-US" dirty="0" err="1">
                <a:latin typeface="Times New Roman" panose="02020603050405020304" pitchFamily="18" charset="0"/>
                <a:cs typeface="Times New Roman" panose="02020603050405020304" pitchFamily="18" charset="0"/>
              </a:rPr>
              <a:t>xong</a:t>
            </a:r>
            <a:r>
              <a:rPr lang="en-US" dirty="0">
                <a:latin typeface="Times New Roman" panose="02020603050405020304" pitchFamily="18" charset="0"/>
                <a:cs typeface="Times New Roman" panose="02020603050405020304" pitchFamily="18" charset="0"/>
              </a:rPr>
              <a:t>, HV </a:t>
            </a:r>
            <a:r>
              <a:rPr lang="en-US" dirty="0" err="1">
                <a:latin typeface="Times New Roman" panose="02020603050405020304" pitchFamily="18" charset="0"/>
                <a:cs typeface="Times New Roman" panose="02020603050405020304" pitchFamily="18" charset="0"/>
              </a:rPr>
              <a:t>kéo</a:t>
            </a:r>
            <a:r>
              <a:rPr lang="en-US" dirty="0">
                <a:latin typeface="Times New Roman" panose="02020603050405020304" pitchFamily="18" charset="0"/>
                <a:cs typeface="Times New Roman" panose="02020603050405020304" pitchFamily="18" charset="0"/>
              </a:rPr>
              <a:t> task qua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Done</a:t>
            </a:r>
          </a:p>
          <a:p>
            <a:pPr>
              <a:lnSpc>
                <a:spcPct val="160000"/>
              </a:lnSpc>
            </a:pPr>
            <a:r>
              <a:rPr lang="en-US" dirty="0">
                <a:latin typeface="Times New Roman" panose="02020603050405020304" pitchFamily="18" charset="0"/>
                <a:cs typeface="Times New Roman" panose="02020603050405020304" pitchFamily="18" charset="0"/>
              </a:rPr>
              <a:t>Task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giúp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từ</a:t>
            </a:r>
            <a:r>
              <a:rPr lang="en-US" dirty="0">
                <a:latin typeface="Times New Roman" panose="02020603050405020304" pitchFamily="18" charset="0"/>
                <a:cs typeface="Times New Roman" panose="02020603050405020304" pitchFamily="18" charset="0"/>
              </a:rPr>
              <a:t> tutor </a:t>
            </a:r>
            <a:r>
              <a:rPr lang="en-US" dirty="0" err="1">
                <a:latin typeface="Times New Roman" panose="02020603050405020304" pitchFamily="18" charset="0"/>
                <a:cs typeface="Times New Roman" panose="02020603050405020304" pitchFamily="18" charset="0"/>
              </a:rPr>
              <a:t>thì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kéo</a:t>
            </a:r>
            <a:r>
              <a:rPr lang="en-US" dirty="0">
                <a:latin typeface="Times New Roman" panose="02020603050405020304" pitchFamily="18" charset="0"/>
                <a:cs typeface="Times New Roman" panose="02020603050405020304" pitchFamily="18" charset="0"/>
              </a:rPr>
              <a:t> qua </a:t>
            </a:r>
            <a:r>
              <a:rPr lang="en-US" dirty="0" err="1">
                <a:latin typeface="Times New Roman" panose="02020603050405020304" pitchFamily="18" charset="0"/>
                <a:cs typeface="Times New Roman" panose="02020603050405020304" pitchFamily="18" charset="0"/>
              </a:rPr>
              <a:t>cột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Block</a:t>
            </a:r>
          </a:p>
          <a:p>
            <a:pPr marL="0" indent="0">
              <a:buNone/>
            </a:pP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43154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127898A-5AE4-466D-9917-88258B34BACE}"/>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Triển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khai</a:t>
            </a:r>
            <a:r>
              <a:rPr lang="en-US" b="1" dirty="0">
                <a:latin typeface="Times New Roman" panose="02020603050405020304" pitchFamily="18" charset="0"/>
                <a:cs typeface="Times New Roman" panose="02020603050405020304" pitchFamily="18" charset="0"/>
              </a:rPr>
              <a:t> Audit</a:t>
            </a:r>
          </a:p>
        </p:txBody>
      </p:sp>
      <p:sp>
        <p:nvSpPr>
          <p:cNvPr id="3" name="Content Placeholder 2">
            <a:extLst>
              <a:ext uri="{FF2B5EF4-FFF2-40B4-BE49-F238E27FC236}">
                <a16:creationId xmlns="" xmlns:a16="http://schemas.microsoft.com/office/drawing/2014/main" id="{B093FF86-3945-402B-AD71-282C85C4F910}"/>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&lt;&lt;Audit </a:t>
            </a:r>
            <a:r>
              <a:rPr lang="en-US" dirty="0" err="1" smtClean="0">
                <a:latin typeface="Times New Roman" panose="02020603050405020304" pitchFamily="18" charset="0"/>
                <a:cs typeface="Times New Roman" panose="02020603050405020304" pitchFamily="18" charset="0"/>
              </a:rPr>
              <a:t>là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phần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vấn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đáp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thực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tại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cuối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modul</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sau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đã</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kết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thúc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modul</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Trọng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tâm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nội</a:t>
            </a:r>
            <a:r>
              <a:rPr lang="en-US" dirty="0" smtClean="0">
                <a:latin typeface="Times New Roman" panose="02020603050405020304" pitchFamily="18" charset="0"/>
                <a:cs typeface="Times New Roman" panose="02020603050405020304" pitchFamily="18" charset="0"/>
              </a:rPr>
              <a:t> dung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câu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hỏi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gửi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đính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kèm</a:t>
            </a:r>
            <a:r>
              <a:rPr lang="en-US" dirty="0" smtClean="0">
                <a:latin typeface="Times New Roman" panose="02020603050405020304" pitchFamily="18" charset="0"/>
                <a:cs typeface="Times New Roman" panose="02020603050405020304" pitchFamily="18" charset="0"/>
              </a:rPr>
              <a:t> file (</a:t>
            </a:r>
            <a:r>
              <a:rPr lang="fr-FR" i="1" dirty="0" err="1">
                <a:solidFill>
                  <a:srgbClr val="FF0000"/>
                </a:solidFill>
                <a:latin typeface="Times New Roman" panose="02020603050405020304" pitchFamily="18" charset="0"/>
                <a:cs typeface="Times New Roman" panose="02020603050405020304" pitchFamily="18" charset="0"/>
              </a:rPr>
              <a:t>Câu</a:t>
            </a:r>
            <a:r>
              <a:rPr lang="fr-FR" i="1" dirty="0">
                <a:solidFill>
                  <a:srgbClr val="FF0000"/>
                </a:solidFill>
                <a:latin typeface="Times New Roman" panose="02020603050405020304" pitchFamily="18" charset="0"/>
                <a:cs typeface="Times New Roman" panose="02020603050405020304" pitchFamily="18" charset="0"/>
              </a:rPr>
              <a:t> </a:t>
            </a:r>
            <a:r>
              <a:rPr lang="fr-FR" i="1" dirty="0" err="1">
                <a:solidFill>
                  <a:srgbClr val="FF0000"/>
                </a:solidFill>
                <a:latin typeface="Times New Roman" panose="02020603050405020304" pitchFamily="18" charset="0"/>
                <a:cs typeface="Times New Roman" panose="02020603050405020304" pitchFamily="18" charset="0"/>
              </a:rPr>
              <a:t>hỏi</a:t>
            </a:r>
            <a:r>
              <a:rPr lang="fr-FR" i="1" dirty="0">
                <a:solidFill>
                  <a:srgbClr val="FF0000"/>
                </a:solidFill>
                <a:latin typeface="Times New Roman" panose="02020603050405020304" pitchFamily="18" charset="0"/>
                <a:cs typeface="Times New Roman" panose="02020603050405020304" pitchFamily="18" charset="0"/>
              </a:rPr>
              <a:t> audit module 1-BP2.0</a:t>
            </a:r>
            <a:r>
              <a:rPr lang="en-US" dirty="0" smtClean="0">
                <a:latin typeface="Times New Roman" panose="02020603050405020304" pitchFamily="18" charset="0"/>
                <a:cs typeface="Times New Roman" panose="02020603050405020304" pitchFamily="18" charset="0"/>
              </a:rPr>
              <a:t>) &gt;&gt;</a:t>
            </a:r>
            <a:endParaRPr lang="en-US" dirty="0"/>
          </a:p>
        </p:txBody>
      </p:sp>
    </p:spTree>
    <p:extLst>
      <p:ext uri="{BB962C8B-B14F-4D97-AF65-F5344CB8AC3E}">
        <p14:creationId xmlns:p14="http://schemas.microsoft.com/office/powerpoint/2010/main" val="5688426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F7AB46A-E420-4A4E-BB89-AA96078F7DD8}"/>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Triển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khai</a:t>
            </a:r>
            <a:r>
              <a:rPr lang="en-US" b="1" dirty="0">
                <a:latin typeface="Times New Roman" panose="02020603050405020304" pitchFamily="18" charset="0"/>
                <a:cs typeface="Times New Roman" panose="02020603050405020304" pitchFamily="18" charset="0"/>
              </a:rPr>
              <a:t> case study </a:t>
            </a:r>
            <a:r>
              <a:rPr lang="en-US" b="1" dirty="0" smtClean="0">
                <a:latin typeface="Times New Roman" panose="02020603050405020304" pitchFamily="18" charset="0"/>
                <a:cs typeface="Times New Roman" panose="02020603050405020304" pitchFamily="18" charset="0"/>
              </a:rPr>
              <a:t>module1 </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9C569211-9111-400F-A513-E6980B065E22}"/>
              </a:ext>
            </a:extLst>
          </p:cNvPr>
          <p:cNvSpPr>
            <a:spLocks noGrp="1"/>
          </p:cNvSpPr>
          <p:nvPr>
            <p:ph idx="1"/>
          </p:nvPr>
        </p:nvSpPr>
        <p:spPr>
          <a:xfrm>
            <a:off x="838200" y="2011680"/>
            <a:ext cx="10515600" cy="2632509"/>
          </a:xfrm>
        </p:spPr>
        <p:txBody>
          <a:bodyPr/>
          <a:lstStyle/>
          <a:p>
            <a:pPr marL="0" indent="0">
              <a:buNone/>
            </a:pPr>
            <a:r>
              <a:rPr lang="en-US" dirty="0" err="1" smtClean="0">
                <a:latin typeface="Times New Roman" panose="02020603050405020304" pitchFamily="18" charset="0"/>
                <a:cs typeface="Times New Roman" panose="02020603050405020304" pitchFamily="18" charset="0"/>
              </a:rPr>
              <a:t>CaseStudy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phần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bài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tập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lớn</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cần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phải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trong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quá</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trình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module 1. </a:t>
            </a:r>
            <a:r>
              <a:rPr lang="en-US" dirty="0" err="1" smtClean="0">
                <a:latin typeface="Times New Roman" panose="02020603050405020304" pitchFamily="18" charset="0"/>
                <a:cs typeface="Times New Roman" panose="02020603050405020304" pitchFamily="18" charset="0"/>
              </a:rPr>
              <a:t>Bắt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đầu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từ</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bài</a:t>
            </a:r>
            <a:r>
              <a:rPr lang="en-US" dirty="0" smtClean="0">
                <a:latin typeface="Times New Roman" panose="02020603050405020304" pitchFamily="18" charset="0"/>
                <a:cs typeface="Times New Roman" panose="02020603050405020304" pitchFamily="18" charset="0"/>
              </a:rPr>
              <a:t> 6 </a:t>
            </a:r>
            <a:r>
              <a:rPr lang="en-US" dirty="0" err="1" smtClean="0">
                <a:latin typeface="Times New Roman" panose="02020603050405020304" pitchFamily="18" charset="0"/>
                <a:cs typeface="Times New Roman" panose="02020603050405020304" pitchFamily="18" charset="0"/>
              </a:rPr>
              <a:t>thì</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có</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đủ</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kiến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thức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bắt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đầu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CaseStudy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viên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sẽ</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được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gửi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đề</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bài</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file (</a:t>
            </a:r>
            <a:r>
              <a:rPr lang="en-US" i="1" dirty="0" smtClean="0">
                <a:solidFill>
                  <a:srgbClr val="FF0000"/>
                </a:solidFill>
                <a:latin typeface="Times New Roman" panose="02020603050405020304" pitchFamily="18" charset="0"/>
                <a:cs typeface="Times New Roman" panose="02020603050405020304" pitchFamily="18" charset="0"/>
              </a:rPr>
              <a:t>CG-DN </a:t>
            </a:r>
            <a:r>
              <a:rPr lang="en-US" i="1" dirty="0" err="1">
                <a:solidFill>
                  <a:srgbClr val="FF0000"/>
                </a:solidFill>
                <a:latin typeface="Times New Roman" panose="02020603050405020304" pitchFamily="18" charset="0"/>
                <a:cs typeface="Times New Roman" panose="02020603050405020304" pitchFamily="18" charset="0"/>
              </a:rPr>
              <a:t>CaseStudy</a:t>
            </a:r>
            <a:r>
              <a:rPr lang="en-US" i="1" dirty="0">
                <a:solidFill>
                  <a:srgbClr val="FF0000"/>
                </a:solidFill>
                <a:latin typeface="Times New Roman" panose="02020603050405020304" pitchFamily="18" charset="0"/>
                <a:cs typeface="Times New Roman" panose="02020603050405020304" pitchFamily="18" charset="0"/>
              </a:rPr>
              <a:t> </a:t>
            </a:r>
            <a:r>
              <a:rPr lang="en-US" i="1" dirty="0" err="1">
                <a:solidFill>
                  <a:srgbClr val="FF0000"/>
                </a:solidFill>
                <a:latin typeface="Times New Roman" panose="02020603050405020304" pitchFamily="18" charset="0"/>
                <a:cs typeface="Times New Roman" panose="02020603050405020304" pitchFamily="18" charset="0"/>
              </a:rPr>
              <a:t>Furama</a:t>
            </a:r>
            <a:r>
              <a:rPr lang="en-US" i="1" dirty="0">
                <a:solidFill>
                  <a:srgbClr val="FF0000"/>
                </a:solidFill>
                <a:latin typeface="Times New Roman" panose="02020603050405020304" pitchFamily="18" charset="0"/>
                <a:cs typeface="Times New Roman" panose="02020603050405020304" pitchFamily="18" charset="0"/>
              </a:rPr>
              <a:t> Resort </a:t>
            </a:r>
            <a:r>
              <a:rPr lang="en-US" i="1" dirty="0" smtClean="0">
                <a:solidFill>
                  <a:srgbClr val="FF0000"/>
                </a:solidFill>
                <a:latin typeface="Times New Roman" panose="02020603050405020304" pitchFamily="18" charset="0"/>
                <a:cs typeface="Times New Roman" panose="02020603050405020304" pitchFamily="18" charset="0"/>
              </a:rPr>
              <a:t>Module1_v2.0</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kế</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hoạch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gian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và</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gian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kết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thúc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từng</a:t>
            </a:r>
            <a:r>
              <a:rPr lang="en-US" dirty="0" smtClean="0">
                <a:latin typeface="Times New Roman" panose="02020603050405020304" pitchFamily="18" charset="0"/>
                <a:cs typeface="Times New Roman" panose="02020603050405020304" pitchFamily="18" charset="0"/>
              </a:rPr>
              <a:t> task </a:t>
            </a:r>
            <a:r>
              <a:rPr lang="en-US" dirty="0" err="1" smtClean="0">
                <a:latin typeface="Times New Roman" panose="02020603050405020304" pitchFamily="18" charset="0"/>
                <a:cs typeface="Times New Roman" panose="02020603050405020304" pitchFamily="18" charset="0"/>
              </a:rPr>
              <a:t>có</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trong</a:t>
            </a:r>
            <a:r>
              <a:rPr lang="en-US" dirty="0" smtClean="0">
                <a:latin typeface="Times New Roman" panose="02020603050405020304" pitchFamily="18" charset="0"/>
                <a:cs typeface="Times New Roman" panose="02020603050405020304" pitchFamily="18" charset="0"/>
              </a:rPr>
              <a:t>   file </a:t>
            </a:r>
            <a:r>
              <a:rPr lang="en-US" dirty="0">
                <a:latin typeface="Times New Roman" panose="02020603050405020304" pitchFamily="18" charset="0"/>
                <a:cs typeface="Times New Roman" panose="02020603050405020304" pitchFamily="18" charset="0"/>
              </a:rPr>
              <a:t>(</a:t>
            </a:r>
            <a:r>
              <a:rPr lang="en-US" i="1" dirty="0">
                <a:solidFill>
                  <a:srgbClr val="FF0000"/>
                </a:solidFill>
                <a:latin typeface="Times New Roman" panose="02020603050405020304" pitchFamily="18" charset="0"/>
                <a:cs typeface="Times New Roman" panose="02020603050405020304" pitchFamily="18" charset="0"/>
              </a:rPr>
              <a:t>Check List </a:t>
            </a:r>
            <a:r>
              <a:rPr lang="en-US" i="1" dirty="0" err="1">
                <a:solidFill>
                  <a:srgbClr val="FF0000"/>
                </a:solidFill>
                <a:latin typeface="Times New Roman" panose="02020603050405020304" pitchFamily="18" charset="0"/>
                <a:cs typeface="Times New Roman" panose="02020603050405020304" pitchFamily="18" charset="0"/>
              </a:rPr>
              <a:t>CaseStudy</a:t>
            </a:r>
            <a:r>
              <a:rPr lang="en-US" i="1" dirty="0">
                <a:solidFill>
                  <a:srgbClr val="FF0000"/>
                </a:solidFill>
                <a:latin typeface="Times New Roman" panose="02020603050405020304" pitchFamily="18" charset="0"/>
                <a:cs typeface="Times New Roman" panose="02020603050405020304" pitchFamily="18" charset="0"/>
              </a:rPr>
              <a:t> </a:t>
            </a:r>
            <a:r>
              <a:rPr lang="en-US" i="1" dirty="0" smtClean="0">
                <a:solidFill>
                  <a:srgbClr val="FF0000"/>
                </a:solidFill>
                <a:latin typeface="Times New Roman" panose="02020603050405020304" pitchFamily="18" charset="0"/>
                <a:cs typeface="Times New Roman" panose="02020603050405020304" pitchFamily="18" charset="0"/>
              </a:rPr>
              <a:t>A1020I1</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40486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1521F6-7344-4491-ADC5-0ED938A73F88}"/>
              </a:ext>
            </a:extLst>
          </p:cNvPr>
          <p:cNvSpPr>
            <a:spLocks noGrp="1"/>
          </p:cNvSpPr>
          <p:nvPr>
            <p:ph type="title"/>
          </p:nvPr>
        </p:nvSpPr>
        <p:spPr/>
        <p:txBody>
          <a:bodyPr/>
          <a:lstStyle/>
          <a:p>
            <a:r>
              <a:rPr lang="en-US" b="1">
                <a:latin typeface="Times New Roman" panose="02020603050405020304" pitchFamily="18" charset="0"/>
                <a:cs typeface="Times New Roman" panose="02020603050405020304" pitchFamily="18" charset="0"/>
              </a:rPr>
              <a:t>Lịch hoạt động trong tuần</a:t>
            </a:r>
          </a:p>
        </p:txBody>
      </p:sp>
      <p:graphicFrame>
        <p:nvGraphicFramePr>
          <p:cNvPr id="4" name="Table 4">
            <a:extLst>
              <a:ext uri="{FF2B5EF4-FFF2-40B4-BE49-F238E27FC236}">
                <a16:creationId xmlns="" xmlns:a16="http://schemas.microsoft.com/office/drawing/2014/main" id="{B45B6C14-6E95-4BF6-AAE0-96C19432825C}"/>
              </a:ext>
            </a:extLst>
          </p:cNvPr>
          <p:cNvGraphicFramePr>
            <a:graphicFrameLocks noGrp="1"/>
          </p:cNvGraphicFramePr>
          <p:nvPr>
            <p:ph idx="1"/>
            <p:extLst>
              <p:ext uri="{D42A27DB-BD31-4B8C-83A1-F6EECF244321}">
                <p14:modId xmlns:p14="http://schemas.microsoft.com/office/powerpoint/2010/main" val="2826726087"/>
              </p:ext>
            </p:extLst>
          </p:nvPr>
        </p:nvGraphicFramePr>
        <p:xfrm>
          <a:off x="838200" y="1843583"/>
          <a:ext cx="10912005" cy="3210560"/>
        </p:xfrm>
        <a:graphic>
          <a:graphicData uri="http://schemas.openxmlformats.org/drawingml/2006/table">
            <a:tbl>
              <a:tblPr firstRow="1" bandRow="1">
                <a:tableStyleId>{5C22544A-7EE6-4342-B048-85BDC9FD1C3A}</a:tableStyleId>
              </a:tblPr>
              <a:tblGrid>
                <a:gridCol w="2145632">
                  <a:extLst>
                    <a:ext uri="{9D8B030D-6E8A-4147-A177-3AD203B41FA5}">
                      <a16:colId xmlns="" xmlns:a16="http://schemas.microsoft.com/office/drawing/2014/main" val="3898736290"/>
                    </a:ext>
                  </a:extLst>
                </a:gridCol>
                <a:gridCol w="2148205">
                  <a:extLst>
                    <a:ext uri="{9D8B030D-6E8A-4147-A177-3AD203B41FA5}">
                      <a16:colId xmlns="" xmlns:a16="http://schemas.microsoft.com/office/drawing/2014/main" val="1650354369"/>
                    </a:ext>
                  </a:extLst>
                </a:gridCol>
                <a:gridCol w="991403">
                  <a:extLst>
                    <a:ext uri="{9D8B030D-6E8A-4147-A177-3AD203B41FA5}">
                      <a16:colId xmlns="" xmlns:a16="http://schemas.microsoft.com/office/drawing/2014/main" val="4273118652"/>
                    </a:ext>
                  </a:extLst>
                </a:gridCol>
                <a:gridCol w="5626765">
                  <a:extLst>
                    <a:ext uri="{9D8B030D-6E8A-4147-A177-3AD203B41FA5}">
                      <a16:colId xmlns="" xmlns:a16="http://schemas.microsoft.com/office/drawing/2014/main" val="3417112807"/>
                    </a:ext>
                  </a:extLst>
                </a:gridCol>
              </a:tblGrid>
              <a:tr h="370840">
                <a:tc>
                  <a:txBody>
                    <a:bodyPr/>
                    <a:lstStyle/>
                    <a:p>
                      <a:r>
                        <a:rPr lang="en-US" dirty="0" err="1">
                          <a:latin typeface="Times New Roman" panose="02020603050405020304" pitchFamily="18" charset="0"/>
                          <a:cs typeface="Times New Roman" panose="02020603050405020304" pitchFamily="18" charset="0"/>
                        </a:rPr>
                        <a:t>Hoạt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endParaRPr lang="en-US" dirty="0">
                        <a:latin typeface="Times New Roman" panose="02020603050405020304" pitchFamily="18" charset="0"/>
                        <a:cs typeface="Times New Roman" panose="02020603050405020304" pitchFamily="18" charset="0"/>
                      </a:endParaRPr>
                    </a:p>
                  </a:txBody>
                  <a:tcPr/>
                </a:tc>
                <a:tc>
                  <a:txBody>
                    <a:bodyPr/>
                    <a:lstStyle/>
                    <a:p>
                      <a:r>
                        <a:rPr lang="en-US">
                          <a:latin typeface="Times New Roman" panose="02020603050405020304" pitchFamily="18" charset="0"/>
                          <a:cs typeface="Times New Roman" panose="02020603050405020304" pitchFamily="18" charset="0"/>
                        </a:rPr>
                        <a:t>Thời gian</a:t>
                      </a:r>
                    </a:p>
                  </a:txBody>
                  <a:tcPr/>
                </a:tc>
                <a:tc>
                  <a:txBody>
                    <a:bodyPr/>
                    <a:lstStyle/>
                    <a:p>
                      <a:r>
                        <a:rPr lang="en-US">
                          <a:latin typeface="Times New Roman" panose="02020603050405020304" pitchFamily="18" charset="0"/>
                          <a:cs typeface="Times New Roman" panose="02020603050405020304" pitchFamily="18" charset="0"/>
                        </a:rPr>
                        <a:t>Phòng</a:t>
                      </a:r>
                    </a:p>
                  </a:txBody>
                  <a:tcPr/>
                </a:tc>
                <a:tc>
                  <a:txBody>
                    <a:bodyPr/>
                    <a:lstStyle/>
                    <a:p>
                      <a:r>
                        <a:rPr lang="en-US">
                          <a:latin typeface="Times New Roman" panose="02020603050405020304" pitchFamily="18" charset="0"/>
                          <a:cs typeface="Times New Roman" panose="02020603050405020304" pitchFamily="18" charset="0"/>
                        </a:rPr>
                        <a:t>Mục tiêu / Lưu ý</a:t>
                      </a:r>
                    </a:p>
                  </a:txBody>
                  <a:tcPr/>
                </a:tc>
                <a:extLst>
                  <a:ext uri="{0D108BD9-81ED-4DB2-BD59-A6C34878D82A}">
                    <a16:rowId xmlns="" xmlns:a16="http://schemas.microsoft.com/office/drawing/2014/main" val="1035967256"/>
                  </a:ext>
                </a:extLst>
              </a:tr>
              <a:tr h="370840">
                <a:tc>
                  <a:txBody>
                    <a:bodyPr/>
                    <a:lstStyle/>
                    <a:p>
                      <a:endParaRPr lang="en-US" b="0" dirty="0">
                        <a:latin typeface="Times New Roman" panose="02020603050405020304" pitchFamily="18" charset="0"/>
                        <a:cs typeface="Times New Roman" panose="02020603050405020304" pitchFamily="18" charset="0"/>
                      </a:endParaRPr>
                    </a:p>
                  </a:txBody>
                  <a:tcPr/>
                </a:tc>
                <a:tc>
                  <a:txBody>
                    <a:bodyPr/>
                    <a:lstStyle/>
                    <a:p>
                      <a:endParaRPr lang="en-US" dirty="0">
                        <a:latin typeface="Times New Roman" panose="02020603050405020304" pitchFamily="18" charset="0"/>
                        <a:cs typeface="Times New Roman" panose="02020603050405020304" pitchFamily="18" charset="0"/>
                      </a:endParaRPr>
                    </a:p>
                  </a:txBody>
                  <a:tcPr/>
                </a:tc>
                <a:tc>
                  <a:txBody>
                    <a:bodyPr/>
                    <a:lstStyle/>
                    <a:p>
                      <a:pPr algn="ctr"/>
                      <a:endParaRPr lang="en-US" dirty="0">
                        <a:latin typeface="Times New Roman" panose="02020603050405020304" pitchFamily="18" charset="0"/>
                        <a:cs typeface="Times New Roman" panose="02020603050405020304" pitchFamily="18" charset="0"/>
                      </a:endParaRPr>
                    </a:p>
                  </a:txBody>
                  <a:tcPr/>
                </a:tc>
                <a:tc>
                  <a:txBody>
                    <a:bodyPr/>
                    <a:lstStyle/>
                    <a:p>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577163388"/>
                  </a:ext>
                </a:extLst>
              </a:tr>
              <a:tr h="370840">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Quiz </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English 7p</a:t>
                      </a:r>
                      <a:endParaRPr lang="en-US" b="0" dirty="0">
                        <a:latin typeface="Times New Roman" panose="02020603050405020304" pitchFamily="18" charset="0"/>
                        <a:cs typeface="Times New Roman" panose="02020603050405020304" pitchFamily="18" charset="0"/>
                      </a:endParaRPr>
                    </a:p>
                  </a:txBody>
                  <a:tcPr/>
                </a:tc>
                <a:tc>
                  <a:txBody>
                    <a:bodyPr/>
                    <a:lstStyle/>
                    <a:p>
                      <a:r>
                        <a:rPr lang="en-US" dirty="0" err="1" smtClean="0">
                          <a:latin typeface="Times New Roman" panose="02020603050405020304" pitchFamily="18" charset="0"/>
                          <a:cs typeface="Times New Roman" panose="02020603050405020304" pitchFamily="18" charset="0"/>
                        </a:rPr>
                        <a:t>Cuối</a:t>
                      </a:r>
                      <a:r>
                        <a:rPr lang="en-US" baseline="0" dirty="0" smtClean="0">
                          <a:latin typeface="Times New Roman" panose="02020603050405020304" pitchFamily="18" charset="0"/>
                          <a:cs typeface="Times New Roman" panose="02020603050405020304" pitchFamily="18" charset="0"/>
                        </a:rPr>
                        <a:t> </a:t>
                      </a:r>
                      <a:r>
                        <a:rPr lang="en-US" baseline="0" dirty="0" err="1" smtClean="0">
                          <a:latin typeface="Times New Roman" panose="02020603050405020304" pitchFamily="18" charset="0"/>
                          <a:cs typeface="Times New Roman" panose="02020603050405020304" pitchFamily="18" charset="0"/>
                        </a:rPr>
                        <a:t>buổi</a:t>
                      </a:r>
                      <a:r>
                        <a:rPr lang="en-US" baseline="0" dirty="0" smtClean="0">
                          <a:latin typeface="Times New Roman" panose="02020603050405020304" pitchFamily="18" charset="0"/>
                          <a:cs typeface="Times New Roman" panose="02020603050405020304" pitchFamily="18" charset="0"/>
                        </a:rPr>
                        <a:t> </a:t>
                      </a:r>
                      <a:r>
                        <a:rPr lang="en-US" baseline="0" dirty="0" err="1" smtClean="0">
                          <a:latin typeface="Times New Roman" panose="02020603050405020304" pitchFamily="18" charset="0"/>
                          <a:cs typeface="Times New Roman" panose="02020603050405020304" pitchFamily="18" charset="0"/>
                        </a:rPr>
                        <a:t>học</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James-ken</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err="1" smtClean="0">
                          <a:latin typeface="Times New Roman" panose="02020603050405020304" pitchFamily="18" charset="0"/>
                          <a:cs typeface="Times New Roman" panose="02020603050405020304" pitchFamily="18" charset="0"/>
                        </a:rPr>
                        <a:t>Ôn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tập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kiến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thức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đã</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học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trong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ngày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nâng</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năng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tiếng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IT.</a:t>
                      </a:r>
                    </a:p>
                  </a:txBody>
                  <a:tcPr/>
                </a:tc>
                <a:extLst>
                  <a:ext uri="{0D108BD9-81ED-4DB2-BD59-A6C34878D82A}">
                    <a16:rowId xmlns="" xmlns:a16="http://schemas.microsoft.com/office/drawing/2014/main" val="3583065517"/>
                  </a:ext>
                </a:extLst>
              </a:tr>
              <a:tr h="370840">
                <a:tc>
                  <a:txBody>
                    <a:bodyPr/>
                    <a:lstStyle/>
                    <a:p>
                      <a:r>
                        <a:rPr lang="en-US" b="0" dirty="0" err="1">
                          <a:latin typeface="Times New Roman" panose="02020603050405020304" pitchFamily="18" charset="0"/>
                          <a:cs typeface="Times New Roman" panose="02020603050405020304" pitchFamily="18" charset="0"/>
                        </a:rPr>
                        <a:t>Nộp</a:t>
                      </a:r>
                      <a:r>
                        <a:rPr lang="en-US" b="0" dirty="0">
                          <a:latin typeface="Times New Roman" panose="02020603050405020304" pitchFamily="18" charset="0"/>
                          <a:cs typeface="Times New Roman" panose="02020603050405020304" pitchFamily="18" charset="0"/>
                        </a:rPr>
                        <a:t> </a:t>
                      </a:r>
                      <a:r>
                        <a:rPr lang="en-US" b="0" dirty="0" err="1">
                          <a:latin typeface="Times New Roman" panose="02020603050405020304" pitchFamily="18" charset="0"/>
                          <a:cs typeface="Times New Roman" panose="02020603050405020304" pitchFamily="18" charset="0"/>
                        </a:rPr>
                        <a:t>báo</a:t>
                      </a:r>
                      <a:r>
                        <a:rPr lang="en-US" b="0" dirty="0">
                          <a:latin typeface="Times New Roman" panose="02020603050405020304" pitchFamily="18" charset="0"/>
                          <a:cs typeface="Times New Roman" panose="02020603050405020304" pitchFamily="18" charset="0"/>
                        </a:rPr>
                        <a:t> </a:t>
                      </a:r>
                      <a:r>
                        <a:rPr lang="en-US" b="0" dirty="0" err="1">
                          <a:latin typeface="Times New Roman" panose="02020603050405020304" pitchFamily="18" charset="0"/>
                          <a:cs typeface="Times New Roman" panose="02020603050405020304" pitchFamily="18" charset="0"/>
                        </a:rPr>
                        <a:t>cáo</a:t>
                      </a:r>
                      <a:r>
                        <a:rPr lang="en-US" b="0" dirty="0">
                          <a:latin typeface="Times New Roman" panose="02020603050405020304" pitchFamily="18" charset="0"/>
                          <a:cs typeface="Times New Roman" panose="02020603050405020304" pitchFamily="18" charset="0"/>
                        </a:rPr>
                        <a:t> </a:t>
                      </a:r>
                      <a:r>
                        <a:rPr lang="en-US" b="0" dirty="0" err="1">
                          <a:latin typeface="Times New Roman" panose="02020603050405020304" pitchFamily="18" charset="0"/>
                          <a:cs typeface="Times New Roman" panose="02020603050405020304" pitchFamily="18" charset="0"/>
                        </a:rPr>
                        <a:t>tuần</a:t>
                      </a:r>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latin typeface="Times New Roman" panose="02020603050405020304" pitchFamily="18" charset="0"/>
                          <a:cs typeface="Times New Roman" panose="02020603050405020304" pitchFamily="18" charset="0"/>
                        </a:rPr>
                        <a:t>Chiều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a:t>
                      </a:r>
                      <a:r>
                        <a:rPr lang="en-US" dirty="0">
                          <a:latin typeface="Times New Roman" panose="02020603050405020304" pitchFamily="18" charset="0"/>
                          <a:cs typeface="Times New Roman" panose="02020603050405020304" pitchFamily="18" charset="0"/>
                        </a:rPr>
                        <a:t> 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(Deadline)</a:t>
                      </a:r>
                    </a:p>
                  </a:txBody>
                  <a:tcPr/>
                </a:tc>
                <a:tc>
                  <a:txBody>
                    <a:bodyPr/>
                    <a:lstStyle/>
                    <a:p>
                      <a:pPr algn="ctr"/>
                      <a:r>
                        <a:rPr lang="en-US">
                          <a:latin typeface="Times New Roman" panose="02020603050405020304" pitchFamily="18" charset="0"/>
                          <a:cs typeface="Times New Roman" panose="02020603050405020304" pitchFamily="18" charset="0"/>
                        </a:rPr>
                        <a:t>-</a:t>
                      </a:r>
                    </a:p>
                  </a:txBody>
                  <a:tcPr/>
                </a:tc>
                <a:tc>
                  <a:txBody>
                    <a:bodyPr/>
                    <a:lstStyle/>
                    <a:p>
                      <a:r>
                        <a:rPr lang="en-US" dirty="0" err="1">
                          <a:latin typeface="Times New Roman" panose="02020603050405020304" pitchFamily="18" charset="0"/>
                          <a:cs typeface="Times New Roman" panose="02020603050405020304" pitchFamily="18" charset="0"/>
                        </a:rPr>
                        <a:t>Bổ</a:t>
                      </a:r>
                      <a:r>
                        <a:rPr lang="en-US" dirty="0">
                          <a:latin typeface="Times New Roman" panose="02020603050405020304" pitchFamily="18" charset="0"/>
                          <a:cs typeface="Times New Roman" panose="02020603050405020304" pitchFamily="18" charset="0"/>
                        </a:rPr>
                        <a:t> sung </a:t>
                      </a:r>
                      <a:r>
                        <a:rPr lang="en-US" dirty="0" err="1">
                          <a:latin typeface="Times New Roman" panose="02020603050405020304" pitchFamily="18" charset="0"/>
                          <a:cs typeface="Times New Roman" panose="02020603050405020304" pitchFamily="18" charset="0"/>
                        </a:rPr>
                        <a:t>thêm</a:t>
                      </a:r>
                      <a:r>
                        <a:rPr lang="en-US" dirty="0">
                          <a:latin typeface="Times New Roman" panose="02020603050405020304" pitchFamily="18" charset="0"/>
                          <a:cs typeface="Times New Roman" panose="02020603050405020304" pitchFamily="18" charset="0"/>
                        </a:rPr>
                        <a:t> 10 keyword ở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thuyết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tuần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format:</a:t>
                      </a:r>
                      <a:br>
                        <a:rPr lang="en-US"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[keyword_1, keyword_2,…] – </a:t>
                      </a:r>
                      <a:r>
                        <a:rPr lang="en-US" b="1" dirty="0" err="1">
                          <a:latin typeface="Times New Roman" panose="02020603050405020304" pitchFamily="18" charset="0"/>
                          <a:cs typeface="Times New Roman" panose="02020603050405020304" pitchFamily="18" charset="0"/>
                        </a:rPr>
                        <a:t>tên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học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viên</a:t>
                      </a:r>
                      <a:endParaRPr lang="en-US" b="1"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2395631598"/>
                  </a:ext>
                </a:extLst>
              </a:tr>
              <a:tr h="370840">
                <a:tc>
                  <a:txBody>
                    <a:bodyPr/>
                    <a:lstStyle/>
                    <a:p>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Restro</a:t>
                      </a:r>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latin typeface="Times New Roman" panose="02020603050405020304" pitchFamily="18" charset="0"/>
                          <a:cs typeface="Times New Roman" panose="02020603050405020304" pitchFamily="18" charset="0"/>
                        </a:rPr>
                        <a:t>Sáng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6</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err="1" smtClean="0">
                          <a:solidFill>
                            <a:schemeClr val="dk1"/>
                          </a:solidFill>
                          <a:effectLst/>
                          <a:latin typeface="Times New Roman" panose="02020603050405020304" pitchFamily="18" charset="0"/>
                          <a:ea typeface="+mn-ea"/>
                          <a:cs typeface="Times New Roman" panose="02020603050405020304" pitchFamily="18" charset="0"/>
                        </a:rPr>
                        <a:t>Jame</a:t>
                      </a: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-ken</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err="1">
                          <a:latin typeface="Times New Roman" panose="02020603050405020304" pitchFamily="18" charset="0"/>
                          <a:cs typeface="Times New Roman" panose="02020603050405020304" pitchFamily="18" charset="0"/>
                        </a:rPr>
                        <a:t>Nắm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bắt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lớp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lắng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tâm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vọng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HV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action </a:t>
                      </a:r>
                      <a:r>
                        <a:rPr lang="en-US" dirty="0" err="1">
                          <a:latin typeface="Times New Roman" panose="02020603050405020304" pitchFamily="18" charset="0"/>
                          <a:cs typeface="Times New Roman" panose="02020603050405020304" pitchFamily="18" charset="0"/>
                        </a:rPr>
                        <a:t>khắc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kịp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thời</a:t>
                      </a:r>
                      <a:r>
                        <a:rPr lang="en-US" dirty="0">
                          <a:latin typeface="Times New Roman" panose="02020603050405020304" pitchFamily="18" charset="0"/>
                          <a:cs typeface="Times New Roman" panose="02020603050405020304" pitchFamily="18" charset="0"/>
                        </a:rPr>
                        <a:t>.</a:t>
                      </a:r>
                    </a:p>
                  </a:txBody>
                  <a:tcPr/>
                </a:tc>
                <a:extLst>
                  <a:ext uri="{0D108BD9-81ED-4DB2-BD59-A6C34878D82A}">
                    <a16:rowId xmlns="" xmlns:a16="http://schemas.microsoft.com/office/drawing/2014/main" val="2322386107"/>
                  </a:ext>
                </a:extLst>
              </a:tr>
            </a:tbl>
          </a:graphicData>
        </a:graphic>
      </p:graphicFrame>
      <p:sp>
        <p:nvSpPr>
          <p:cNvPr id="5" name="TextBox 4">
            <a:extLst>
              <a:ext uri="{FF2B5EF4-FFF2-40B4-BE49-F238E27FC236}">
                <a16:creationId xmlns="" xmlns:a16="http://schemas.microsoft.com/office/drawing/2014/main" id="{B42CE262-061C-42EF-AF3C-D46FF0579CC5}"/>
              </a:ext>
            </a:extLst>
          </p:cNvPr>
          <p:cNvSpPr txBox="1"/>
          <p:nvPr/>
        </p:nvSpPr>
        <p:spPr>
          <a:xfrm>
            <a:off x="838200" y="5560168"/>
            <a:ext cx="10369491" cy="369332"/>
          </a:xfrm>
          <a:prstGeom prst="rect">
            <a:avLst/>
          </a:prstGeom>
          <a:noFill/>
        </p:spPr>
        <p:txBody>
          <a:bodyPr wrap="square" rtlCol="0">
            <a:spAutoFit/>
          </a:bodyPr>
          <a:lstStyle/>
          <a:p>
            <a:r>
              <a:rPr lang="en-US" i="1">
                <a:latin typeface="Times New Roman" panose="02020603050405020304" pitchFamily="18" charset="0"/>
                <a:cs typeface="Times New Roman" panose="02020603050405020304" pitchFamily="18" charset="0"/>
              </a:rPr>
              <a:t>Lưu ý: Thời gian và phòng học có thể thay đổi tùy vào tình hình thực tế của lớp và trung tâm.</a:t>
            </a:r>
          </a:p>
        </p:txBody>
      </p:sp>
    </p:spTree>
    <p:extLst>
      <p:ext uri="{BB962C8B-B14F-4D97-AF65-F5344CB8AC3E}">
        <p14:creationId xmlns:p14="http://schemas.microsoft.com/office/powerpoint/2010/main" val="35447860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EB5BEC-C2C1-406A-99BF-1F3BAAB29B27}"/>
              </a:ext>
            </a:extLst>
          </p:cNvPr>
          <p:cNvSpPr>
            <a:spLocks noGrp="1"/>
          </p:cNvSpPr>
          <p:nvPr>
            <p:ph type="title"/>
          </p:nvPr>
        </p:nvSpPr>
        <p:spPr>
          <a:xfrm>
            <a:off x="838200" y="85207"/>
            <a:ext cx="10515600" cy="1325563"/>
          </a:xfrm>
        </p:spPr>
        <p:txBody>
          <a:bodyPr/>
          <a:lstStyle/>
          <a:p>
            <a:r>
              <a:rPr lang="en-US" b="1">
                <a:latin typeface="Times New Roman" panose="02020603050405020304" pitchFamily="18" charset="0"/>
                <a:cs typeface="Times New Roman" panose="02020603050405020304" pitchFamily="18" charset="0"/>
              </a:rPr>
              <a:t>Quy Trình làm việc của tutor</a:t>
            </a:r>
          </a:p>
        </p:txBody>
      </p:sp>
      <p:graphicFrame>
        <p:nvGraphicFramePr>
          <p:cNvPr id="4" name="Content Placeholder 3">
            <a:extLst>
              <a:ext uri="{FF2B5EF4-FFF2-40B4-BE49-F238E27FC236}">
                <a16:creationId xmlns="" xmlns:a16="http://schemas.microsoft.com/office/drawing/2014/main" id="{1617F66B-48C0-4DBF-982F-653F863DB72D}"/>
              </a:ext>
            </a:extLst>
          </p:cNvPr>
          <p:cNvGraphicFramePr>
            <a:graphicFrameLocks noGrp="1"/>
          </p:cNvGraphicFramePr>
          <p:nvPr>
            <p:ph idx="1"/>
            <p:extLst>
              <p:ext uri="{D42A27DB-BD31-4B8C-83A1-F6EECF244321}">
                <p14:modId xmlns:p14="http://schemas.microsoft.com/office/powerpoint/2010/main" val="3106292054"/>
              </p:ext>
            </p:extLst>
          </p:nvPr>
        </p:nvGraphicFramePr>
        <p:xfrm>
          <a:off x="678809" y="1450873"/>
          <a:ext cx="10515600" cy="3747571"/>
        </p:xfrm>
        <a:graphic>
          <a:graphicData uri="http://schemas.openxmlformats.org/drawingml/2006/table">
            <a:tbl>
              <a:tblPr/>
              <a:tblGrid>
                <a:gridCol w="1965531">
                  <a:extLst>
                    <a:ext uri="{9D8B030D-6E8A-4147-A177-3AD203B41FA5}">
                      <a16:colId xmlns="" xmlns:a16="http://schemas.microsoft.com/office/drawing/2014/main" val="2307262671"/>
                    </a:ext>
                  </a:extLst>
                </a:gridCol>
                <a:gridCol w="8550069">
                  <a:extLst>
                    <a:ext uri="{9D8B030D-6E8A-4147-A177-3AD203B41FA5}">
                      <a16:colId xmlns="" xmlns:a16="http://schemas.microsoft.com/office/drawing/2014/main" val="2895464835"/>
                    </a:ext>
                  </a:extLst>
                </a:gridCol>
              </a:tblGrid>
              <a:tr h="144845">
                <a:tc>
                  <a:txBody>
                    <a:bodyPr/>
                    <a:lstStyle/>
                    <a:p>
                      <a:pPr algn="ctr" rtl="0" fontAlgn="b"/>
                      <a:r>
                        <a:rPr lang="en-US" sz="1400" b="1" dirty="0" err="1">
                          <a:solidFill>
                            <a:srgbClr val="FFFFFF"/>
                          </a:solidFill>
                          <a:effectLst/>
                          <a:latin typeface="Times" pitchFamily="34" charset="0"/>
                          <a:ea typeface="Times" pitchFamily="34" charset="0"/>
                          <a:cs typeface="Times" pitchFamily="34" charset="0"/>
                        </a:rPr>
                        <a:t>Thời</a:t>
                      </a:r>
                      <a:r>
                        <a:rPr lang="en-US" sz="1400" b="1" dirty="0">
                          <a:solidFill>
                            <a:srgbClr val="FFFFFF"/>
                          </a:solidFill>
                          <a:effectLst/>
                          <a:latin typeface="Times" pitchFamily="34" charset="0"/>
                          <a:ea typeface="Times" pitchFamily="34" charset="0"/>
                          <a:cs typeface="Times" pitchFamily="34" charset="0"/>
                        </a:rPr>
                        <a:t> </a:t>
                      </a:r>
                      <a:r>
                        <a:rPr lang="en-US" sz="1400" b="1" dirty="0" err="1">
                          <a:solidFill>
                            <a:srgbClr val="FFFFFF"/>
                          </a:solidFill>
                          <a:effectLst/>
                          <a:latin typeface="Times" pitchFamily="34" charset="0"/>
                          <a:ea typeface="Times" pitchFamily="34" charset="0"/>
                          <a:cs typeface="Times" pitchFamily="34" charset="0"/>
                        </a:rPr>
                        <a:t>gian</a:t>
                      </a:r>
                      <a:endParaRPr lang="en-US" sz="1400" b="1" dirty="0">
                        <a:solidFill>
                          <a:srgbClr val="FFFFFF"/>
                        </a:solidFill>
                        <a:effectLst/>
                        <a:latin typeface="Times" pitchFamily="34" charset="0"/>
                        <a:ea typeface="Times" pitchFamily="34" charset="0"/>
                        <a:cs typeface="Times" pitchFamily="34" charset="0"/>
                      </a:endParaRPr>
                    </a:p>
                  </a:txBody>
                  <a:tcPr marL="9850" marR="9850"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002060"/>
                    </a:solidFill>
                  </a:tcPr>
                </a:tc>
                <a:tc>
                  <a:txBody>
                    <a:bodyPr/>
                    <a:lstStyle/>
                    <a:p>
                      <a:pPr algn="ctr" rtl="0" fontAlgn="b"/>
                      <a:r>
                        <a:rPr lang="en-US" sz="1400" b="1">
                          <a:solidFill>
                            <a:srgbClr val="FFFFFF"/>
                          </a:solidFill>
                          <a:effectLst/>
                          <a:latin typeface="Times" pitchFamily="34" charset="0"/>
                          <a:ea typeface="Times" pitchFamily="34" charset="0"/>
                          <a:cs typeface="Times" pitchFamily="34" charset="0"/>
                        </a:rPr>
                        <a:t>Công việc</a:t>
                      </a:r>
                    </a:p>
                  </a:txBody>
                  <a:tcPr marL="9850" marR="9850"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002060"/>
                    </a:solidFill>
                  </a:tcPr>
                </a:tc>
                <a:extLst>
                  <a:ext uri="{0D108BD9-81ED-4DB2-BD59-A6C34878D82A}">
                    <a16:rowId xmlns="" xmlns:a16="http://schemas.microsoft.com/office/drawing/2014/main" val="990571222"/>
                  </a:ext>
                </a:extLst>
              </a:tr>
              <a:tr h="144845">
                <a:tc>
                  <a:txBody>
                    <a:bodyPr/>
                    <a:lstStyle/>
                    <a:p>
                      <a:pPr rtl="0" fontAlgn="b"/>
                      <a:r>
                        <a:rPr lang="en-US" sz="1600">
                          <a:effectLst/>
                          <a:latin typeface="Times" pitchFamily="34" charset="0"/>
                          <a:ea typeface="Times" pitchFamily="34" charset="0"/>
                          <a:cs typeface="Times" pitchFamily="34" charset="0"/>
                        </a:rPr>
                        <a:t>17h30 - 17h45</a:t>
                      </a:r>
                    </a:p>
                  </a:txBody>
                  <a:tcPr marL="28575" marR="28575"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600" dirty="0" err="1">
                          <a:effectLst/>
                          <a:latin typeface="Times" pitchFamily="34" charset="0"/>
                          <a:ea typeface="Times" pitchFamily="34" charset="0"/>
                          <a:cs typeface="Times" pitchFamily="34" charset="0"/>
                        </a:rPr>
                        <a:t>Điểm</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danh</a:t>
                      </a:r>
                      <a:r>
                        <a:rPr lang="en-US" sz="1600" dirty="0">
                          <a:effectLst/>
                          <a:latin typeface="Times" pitchFamily="34" charset="0"/>
                          <a:ea typeface="Times" pitchFamily="34" charset="0"/>
                          <a:cs typeface="Times" pitchFamily="34" charset="0"/>
                        </a:rPr>
                        <a:t>, </a:t>
                      </a:r>
                      <a:br>
                        <a:rPr lang="en-US" sz="1600" dirty="0">
                          <a:effectLst/>
                          <a:latin typeface="Times" pitchFamily="34" charset="0"/>
                          <a:ea typeface="Times" pitchFamily="34" charset="0"/>
                          <a:cs typeface="Times" pitchFamily="34" charset="0"/>
                        </a:rPr>
                      </a:br>
                      <a:r>
                        <a:rPr lang="en-US" sz="1600" dirty="0" err="1">
                          <a:effectLst/>
                          <a:latin typeface="Times" pitchFamily="34" charset="0"/>
                          <a:ea typeface="Times" pitchFamily="34" charset="0"/>
                          <a:cs typeface="Times" pitchFamily="34" charset="0"/>
                        </a:rPr>
                        <a:t>Không</a:t>
                      </a:r>
                      <a:r>
                        <a:rPr lang="en-US" sz="1600" dirty="0">
                          <a:effectLst/>
                          <a:latin typeface="Times" pitchFamily="34" charset="0"/>
                          <a:ea typeface="Times" pitchFamily="34" charset="0"/>
                          <a:cs typeface="Times" pitchFamily="34" charset="0"/>
                        </a:rPr>
                        <a:t> support </a:t>
                      </a:r>
                      <a:r>
                        <a:rPr lang="en-US" sz="1600" dirty="0" err="1">
                          <a:effectLst/>
                          <a:latin typeface="Times" pitchFamily="34" charset="0"/>
                          <a:ea typeface="Times" pitchFamily="34" charset="0"/>
                          <a:cs typeface="Times" pitchFamily="34" charset="0"/>
                        </a:rPr>
                        <a:t>học</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viên</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fixbug</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tập</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trung</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thống</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kê</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các</a:t>
                      </a:r>
                      <a:r>
                        <a:rPr lang="en-US" sz="1600" dirty="0">
                          <a:effectLst/>
                          <a:latin typeface="Times" pitchFamily="34" charset="0"/>
                          <a:ea typeface="Times" pitchFamily="34" charset="0"/>
                          <a:cs typeface="Times" pitchFamily="34" charset="0"/>
                        </a:rPr>
                        <a:t> task </a:t>
                      </a:r>
                      <a:r>
                        <a:rPr lang="en-US" sz="1600" dirty="0" err="1">
                          <a:effectLst/>
                          <a:latin typeface="Times" pitchFamily="34" charset="0"/>
                          <a:ea typeface="Times" pitchFamily="34" charset="0"/>
                          <a:cs typeface="Times" pitchFamily="34" charset="0"/>
                        </a:rPr>
                        <a:t>học</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viên</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cần</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hỗ</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trợ</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buổi</a:t>
                      </a:r>
                      <a:r>
                        <a:rPr lang="en-US" sz="1600" dirty="0">
                          <a:effectLst/>
                          <a:latin typeface="Times" pitchFamily="34" charset="0"/>
                          <a:ea typeface="Times" pitchFamily="34" charset="0"/>
                          <a:cs typeface="Times" pitchFamily="34" charset="0"/>
                        </a:rPr>
                        <a:t> </a:t>
                      </a:r>
                      <a:r>
                        <a:rPr lang="en-US" sz="1600" dirty="0" err="1" smtClean="0">
                          <a:effectLst/>
                          <a:latin typeface="Times" pitchFamily="34" charset="0"/>
                          <a:ea typeface="Times" pitchFamily="34" charset="0"/>
                          <a:cs typeface="Times" pitchFamily="34" charset="0"/>
                        </a:rPr>
                        <a:t>hôm</a:t>
                      </a:r>
                      <a:r>
                        <a:rPr lang="en-US" sz="1600" baseline="0" dirty="0" smtClean="0">
                          <a:effectLst/>
                          <a:latin typeface="Times" pitchFamily="34" charset="0"/>
                          <a:ea typeface="Times" pitchFamily="34" charset="0"/>
                          <a:cs typeface="Times" pitchFamily="34" charset="0"/>
                        </a:rPr>
                        <a:t> </a:t>
                      </a:r>
                      <a:r>
                        <a:rPr lang="en-US" sz="1600" baseline="0" dirty="0" err="1" smtClean="0">
                          <a:effectLst/>
                          <a:latin typeface="Times" pitchFamily="34" charset="0"/>
                          <a:ea typeface="Times" pitchFamily="34" charset="0"/>
                          <a:cs typeface="Times" pitchFamily="34" charset="0"/>
                        </a:rPr>
                        <a:t>trước</a:t>
                      </a:r>
                      <a:r>
                        <a:rPr lang="en-US" sz="1600" dirty="0" smtClean="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còn</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sót</a:t>
                      </a:r>
                      <a:r>
                        <a:rPr lang="en-US" sz="1600" dirty="0">
                          <a:effectLst/>
                          <a:latin typeface="Times" pitchFamily="34" charset="0"/>
                          <a:ea typeface="Times" pitchFamily="34" charset="0"/>
                          <a:cs typeface="Times" pitchFamily="34" charset="0"/>
                        </a:rPr>
                        <a:t> </a:t>
                      </a:r>
                      <a:r>
                        <a:rPr lang="en-US" sz="1600" dirty="0" err="1">
                          <a:effectLst/>
                          <a:latin typeface="Times" pitchFamily="34" charset="0"/>
                          <a:ea typeface="Times" pitchFamily="34" charset="0"/>
                          <a:cs typeface="Times" pitchFamily="34" charset="0"/>
                        </a:rPr>
                        <a:t>lại</a:t>
                      </a:r>
                      <a:endParaRPr lang="en-US" sz="1600" dirty="0">
                        <a:effectLst/>
                        <a:latin typeface="Times" pitchFamily="34" charset="0"/>
                        <a:ea typeface="Times" pitchFamily="34" charset="0"/>
                        <a:cs typeface="Times" pitchFamily="34" charset="0"/>
                      </a:endParaRPr>
                    </a:p>
                  </a:txBody>
                  <a:tcPr marL="28575" marR="28575"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 xmlns:a16="http://schemas.microsoft.com/office/drawing/2014/main" val="3119582271"/>
                  </a:ext>
                </a:extLst>
              </a:tr>
              <a:tr h="289689">
                <a:tc>
                  <a:txBody>
                    <a:bodyPr/>
                    <a:lstStyle/>
                    <a:p>
                      <a:pPr rtl="0" fontAlgn="b"/>
                      <a:r>
                        <a:rPr lang="en-US" sz="1600">
                          <a:effectLst/>
                          <a:latin typeface="Times" pitchFamily="34" charset="0"/>
                          <a:ea typeface="Times" pitchFamily="34" charset="0"/>
                          <a:cs typeface="Times" pitchFamily="34" charset="0"/>
                        </a:rPr>
                        <a:t>17h45 - 18h45</a:t>
                      </a:r>
                    </a:p>
                  </a:txBody>
                  <a:tcPr marL="28575" marR="28575"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vi-VN" sz="1600" dirty="0">
                          <a:solidFill>
                            <a:srgbClr val="000000"/>
                          </a:solidFill>
                          <a:effectLst/>
                          <a:latin typeface="Times" pitchFamily="34" charset="0"/>
                          <a:ea typeface="Times" pitchFamily="34" charset="0"/>
                          <a:cs typeface="Times" pitchFamily="34" charset="0"/>
                        </a:rPr>
                        <a:t>fix các bug trên task block</a:t>
                      </a:r>
                      <a:br>
                        <a:rPr lang="vi-VN" sz="1600" dirty="0">
                          <a:solidFill>
                            <a:srgbClr val="000000"/>
                          </a:solidFill>
                          <a:effectLst/>
                          <a:latin typeface="Times" pitchFamily="34" charset="0"/>
                          <a:ea typeface="Times" pitchFamily="34" charset="0"/>
                          <a:cs typeface="Times" pitchFamily="34" charset="0"/>
                        </a:rPr>
                      </a:br>
                      <a:r>
                        <a:rPr lang="vi-VN" sz="1600" dirty="0">
                          <a:solidFill>
                            <a:srgbClr val="000000"/>
                          </a:solidFill>
                          <a:effectLst/>
                          <a:latin typeface="Times" pitchFamily="34" charset="0"/>
                          <a:ea typeface="Times" pitchFamily="34" charset="0"/>
                          <a:cs typeface="Times" pitchFamily="34" charset="0"/>
                        </a:rPr>
                        <a:t>Trong thời gian này nếu học viên cần hỗ trợ thì yêu cầu kéo vào task block và ping trên slack cá nhân để ghi nhớ, chốt với học viên task của bạn ấy sẽ được hỗ trợ khi xong các task trên block đầu giờ chiều</a:t>
                      </a:r>
                    </a:p>
                  </a:txBody>
                  <a:tcPr marL="28575" marR="28575"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 xmlns:a16="http://schemas.microsoft.com/office/drawing/2014/main" val="841484489"/>
                  </a:ext>
                </a:extLst>
              </a:tr>
              <a:tr h="869067">
                <a:tc>
                  <a:txBody>
                    <a:bodyPr/>
                    <a:lstStyle/>
                    <a:p>
                      <a:pPr rtl="0" fontAlgn="b"/>
                      <a:r>
                        <a:rPr lang="en-US" sz="1600">
                          <a:effectLst/>
                          <a:latin typeface="Times" pitchFamily="34" charset="0"/>
                          <a:ea typeface="Times" pitchFamily="34" charset="0"/>
                          <a:cs typeface="Times" pitchFamily="34" charset="0"/>
                        </a:rPr>
                        <a:t>18h45 - 19h15 </a:t>
                      </a:r>
                    </a:p>
                  </a:txBody>
                  <a:tcPr marL="28575" marR="28575"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vi-VN" sz="1600" dirty="0">
                          <a:effectLst/>
                          <a:latin typeface="Times" pitchFamily="34" charset="0"/>
                          <a:ea typeface="Times" pitchFamily="34" charset="0"/>
                          <a:cs typeface="Times" pitchFamily="34" charset="0"/>
                        </a:rPr>
                        <a:t>Hỏi thăm từng học viên về tiến độ làm task trên ken, câu hỏi về lý thuyết để kiểm tra kiến thức…</a:t>
                      </a:r>
                      <a:br>
                        <a:rPr lang="vi-VN" sz="1600" dirty="0">
                          <a:effectLst/>
                          <a:latin typeface="Times" pitchFamily="34" charset="0"/>
                          <a:ea typeface="Times" pitchFamily="34" charset="0"/>
                          <a:cs typeface="Times" pitchFamily="34" charset="0"/>
                        </a:rPr>
                      </a:br>
                      <a:r>
                        <a:rPr lang="vi-VN" sz="1600" dirty="0">
                          <a:effectLst/>
                          <a:latin typeface="Times" pitchFamily="34" charset="0"/>
                          <a:ea typeface="Times" pitchFamily="34" charset="0"/>
                          <a:cs typeface="Times" pitchFamily="34" charset="0"/>
                        </a:rPr>
                        <a:t>Nhắc nhở học viên kéo task cần hỗ trợ vào block</a:t>
                      </a:r>
                      <a:br>
                        <a:rPr lang="vi-VN" sz="1600" dirty="0">
                          <a:effectLst/>
                          <a:latin typeface="Times" pitchFamily="34" charset="0"/>
                          <a:ea typeface="Times" pitchFamily="34" charset="0"/>
                          <a:cs typeface="Times" pitchFamily="34" charset="0"/>
                        </a:rPr>
                      </a:br>
                      <a:r>
                        <a:rPr lang="vi-VN" sz="1600" dirty="0">
                          <a:effectLst/>
                          <a:latin typeface="Times" pitchFamily="34" charset="0"/>
                          <a:ea typeface="Times" pitchFamily="34" charset="0"/>
                          <a:cs typeface="Times" pitchFamily="34" charset="0"/>
                        </a:rPr>
                        <a:t>Thời gian này không fixbug, chủ yếu kiểm tra kiến thức</a:t>
                      </a:r>
                      <a:br>
                        <a:rPr lang="vi-VN" sz="1600" dirty="0">
                          <a:effectLst/>
                          <a:latin typeface="Times" pitchFamily="34" charset="0"/>
                          <a:ea typeface="Times" pitchFamily="34" charset="0"/>
                          <a:cs typeface="Times" pitchFamily="34" charset="0"/>
                        </a:rPr>
                      </a:br>
                      <a:r>
                        <a:rPr lang="vi-VN" sz="1600" dirty="0">
                          <a:effectLst/>
                          <a:latin typeface="Times" pitchFamily="34" charset="0"/>
                          <a:ea typeface="Times" pitchFamily="34" charset="0"/>
                          <a:cs typeface="Times" pitchFamily="34" charset="0"/>
                        </a:rPr>
                        <a:t>Nếu học viên cần hỗ trợ yêu cầu kéo qua block và ping trên slack , hẹn 19h15 sẽ check task hỗ trợ</a:t>
                      </a:r>
                    </a:p>
                  </a:txBody>
                  <a:tcPr marL="28575" marR="28575"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 xmlns:a16="http://schemas.microsoft.com/office/drawing/2014/main" val="1253895863"/>
                  </a:ext>
                </a:extLst>
              </a:tr>
              <a:tr h="364291">
                <a:tc>
                  <a:txBody>
                    <a:bodyPr/>
                    <a:lstStyle/>
                    <a:p>
                      <a:pPr rtl="0" fontAlgn="b"/>
                      <a:r>
                        <a:rPr lang="en-US" sz="1600">
                          <a:effectLst/>
                          <a:latin typeface="Times" pitchFamily="34" charset="0"/>
                          <a:ea typeface="Times" pitchFamily="34" charset="0"/>
                          <a:cs typeface="Times" pitchFamily="34" charset="0"/>
                        </a:rPr>
                        <a:t>19h15- 20h30</a:t>
                      </a:r>
                    </a:p>
                  </a:txBody>
                  <a:tcPr marL="28575" marR="28575"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600">
                          <a:effectLst/>
                          <a:latin typeface="Times" pitchFamily="34" charset="0"/>
                          <a:ea typeface="Times" pitchFamily="34" charset="0"/>
                          <a:cs typeface="Times" pitchFamily="34" charset="0"/>
                        </a:rPr>
                        <a:t>fix các bug phát sinh cho học viên</a:t>
                      </a:r>
                    </a:p>
                  </a:txBody>
                  <a:tcPr marL="28575" marR="28575"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 xmlns:a16="http://schemas.microsoft.com/office/drawing/2014/main" val="3625607428"/>
                  </a:ext>
                </a:extLst>
              </a:tr>
              <a:tr h="652897">
                <a:tc>
                  <a:txBody>
                    <a:bodyPr/>
                    <a:lstStyle/>
                    <a:p>
                      <a:pPr rtl="0" fontAlgn="b"/>
                      <a:r>
                        <a:rPr lang="en-US" sz="1600">
                          <a:effectLst/>
                          <a:latin typeface="Times" pitchFamily="34" charset="0"/>
                          <a:ea typeface="Times" pitchFamily="34" charset="0"/>
                          <a:cs typeface="Times" pitchFamily="34" charset="0"/>
                        </a:rPr>
                        <a:t>20h30 - 21h15</a:t>
                      </a:r>
                    </a:p>
                  </a:txBody>
                  <a:tcPr marL="28575" marR="28575" marT="0" marB="0" anchor="b">
                    <a:lnL w="9525" cap="flat" cmpd="sng" algn="ctr">
                      <a:solidFill>
                        <a:srgbClr val="000000"/>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b"/>
                      <a:r>
                        <a:rPr lang="vi-VN" sz="1600" dirty="0">
                          <a:effectLst/>
                          <a:latin typeface="Times" pitchFamily="34" charset="0"/>
                          <a:ea typeface="Times" pitchFamily="34" charset="0"/>
                          <a:cs typeface="Times" pitchFamily="34" charset="0"/>
                        </a:rPr>
                        <a:t>Nếu không phải là các ngày retros thì Tutor có thể sử dụng để demo bài tập, hỗ trợ kèm 1-1 với học viên yếu</a:t>
                      </a:r>
                      <a:br>
                        <a:rPr lang="vi-VN" sz="1600" dirty="0">
                          <a:effectLst/>
                          <a:latin typeface="Times" pitchFamily="34" charset="0"/>
                          <a:ea typeface="Times" pitchFamily="34" charset="0"/>
                          <a:cs typeface="Times" pitchFamily="34" charset="0"/>
                        </a:rPr>
                      </a:br>
                      <a:r>
                        <a:rPr lang="vi-VN" sz="1600" dirty="0">
                          <a:effectLst/>
                          <a:latin typeface="Times" pitchFamily="34" charset="0"/>
                          <a:ea typeface="Times" pitchFamily="34" charset="0"/>
                          <a:cs typeface="Times" pitchFamily="34" charset="0"/>
                        </a:rPr>
                        <a:t>Tiến hành note nhật ký hàng ngày và file theo dõi học viên</a:t>
                      </a:r>
                    </a:p>
                  </a:txBody>
                  <a:tcPr marL="28575" marR="28575" marT="0" marB="0" anchor="b">
                    <a:lnL w="9525" cap="flat" cmpd="sng" algn="ctr">
                      <a:solidFill>
                        <a:srgbClr val="CCCCCC"/>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323203415"/>
                  </a:ext>
                </a:extLst>
              </a:tr>
            </a:tbl>
          </a:graphicData>
        </a:graphic>
      </p:graphicFrame>
    </p:spTree>
    <p:extLst>
      <p:ext uri="{BB962C8B-B14F-4D97-AF65-F5344CB8AC3E}">
        <p14:creationId xmlns:p14="http://schemas.microsoft.com/office/powerpoint/2010/main" val="175664808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BrushVTI">
  <a:themeElements>
    <a:clrScheme name="AnalogousFromDarkSeedLeftStep">
      <a:dk1>
        <a:srgbClr val="000000"/>
      </a:dk1>
      <a:lt1>
        <a:srgbClr val="FFFFFF"/>
      </a:lt1>
      <a:dk2>
        <a:srgbClr val="242841"/>
      </a:dk2>
      <a:lt2>
        <a:srgbClr val="E2E8E4"/>
      </a:lt2>
      <a:accent1>
        <a:srgbClr val="E729B5"/>
      </a:accent1>
      <a:accent2>
        <a:srgbClr val="B717D5"/>
      </a:accent2>
      <a:accent3>
        <a:srgbClr val="7A29E7"/>
      </a:accent3>
      <a:accent4>
        <a:srgbClr val="3F3EDC"/>
      </a:accent4>
      <a:accent5>
        <a:srgbClr val="2976E7"/>
      </a:accent5>
      <a:accent6>
        <a:srgbClr val="17AFD0"/>
      </a:accent6>
      <a:hlink>
        <a:srgbClr val="546FC6"/>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271</TotalTime>
  <Words>491</Words>
  <Application>Microsoft Office PowerPoint</Application>
  <PresentationFormat>Custom</PresentationFormat>
  <Paragraphs>62</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BrushVTI</vt:lpstr>
      <vt:lpstr>Kick-off module 1</vt:lpstr>
      <vt:lpstr>Triển Khai Quy Định học phí và Đào tạo</vt:lpstr>
      <vt:lpstr>Triển khai James</vt:lpstr>
      <vt:lpstr>Thời khóa biểu học của lớp </vt:lpstr>
      <vt:lpstr>Triển khai Ken</vt:lpstr>
      <vt:lpstr>Triển khai Audit</vt:lpstr>
      <vt:lpstr>Triển khai case study module1 </vt:lpstr>
      <vt:lpstr>Lịch hoạt động trong tuần</vt:lpstr>
      <vt:lpstr>Quy Trình làm việc của tutor</vt:lpstr>
      <vt:lpstr>PowerPoint Presentation</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module 3</dc:title>
  <dc:creator>ALO XINH</dc:creator>
  <cp:lastModifiedBy>Windows User</cp:lastModifiedBy>
  <cp:revision>21</cp:revision>
  <dcterms:created xsi:type="dcterms:W3CDTF">2020-07-13T07:49:19Z</dcterms:created>
  <dcterms:modified xsi:type="dcterms:W3CDTF">2020-11-03T11:32:59Z</dcterms:modified>
</cp:coreProperties>
</file>

<file path=docProps/thumbnail.jpeg>
</file>